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466" r:id="rId6"/>
    <p:sldId id="484" r:id="rId7"/>
    <p:sldId id="478" r:id="rId8"/>
    <p:sldId id="488" r:id="rId9"/>
    <p:sldId id="479" r:id="rId10"/>
    <p:sldId id="489" r:id="rId11"/>
    <p:sldId id="480" r:id="rId12"/>
    <p:sldId id="259" r:id="rId13"/>
    <p:sldId id="481" r:id="rId14"/>
    <p:sldId id="264" r:id="rId15"/>
    <p:sldId id="482" r:id="rId16"/>
    <p:sldId id="490" r:id="rId17"/>
    <p:sldId id="265" r:id="rId18"/>
    <p:sldId id="483" r:id="rId19"/>
    <p:sldId id="485" r:id="rId20"/>
    <p:sldId id="491" r:id="rId21"/>
    <p:sldId id="261" r:id="rId22"/>
    <p:sldId id="266" r:id="rId23"/>
    <p:sldId id="486" r:id="rId24"/>
    <p:sldId id="487" r:id="rId25"/>
    <p:sldId id="465" r:id="rId26"/>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4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807" autoAdjust="0"/>
  </p:normalViewPr>
  <p:slideViewPr>
    <p:cSldViewPr snapToGrid="0">
      <p:cViewPr varScale="1">
        <p:scale>
          <a:sx n="106" d="100"/>
          <a:sy n="106" d="100"/>
        </p:scale>
        <p:origin x="144" y="78"/>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p:scale>
          <a:sx n="100" d="100"/>
          <a:sy n="100" d="100"/>
        </p:scale>
        <p:origin x="348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ega-fs-pers\mhernanmData\CM%20Espa&#241;a\29%20oct%202024\241023%20Comparativo%20PPDD%2015%20oct%20EF%202023%20y%202024%20PP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otelo\Desktop\Presentaci&#243;n%20pagos%20PAC%20CMinistros\241024%20Tablas%20PPT%20CM%2029%20oc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otelo\Desktop\Presentaci&#243;n%20pagos%20PAC%20CMinistros\241024%20Tablas%20PPT%20CM%2029%20oc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otelo\AppData\Local\Microsoft\Windows\INetCache\Content.Outlook\UHBKYMY2\20240930%20TABLAS%20Balance%202&#186;%20A&#209;O%20PEPA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otelo\AppData\Local\Microsoft\Windows\INetCache\Content.Outlook\UHBKYMY2\20240930%20TABLAS%20Balance%202&#186;%20A&#209;O%20PEPA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otelo\Desktop\Presentaci&#243;n%20pagos%20PAC%20CMinistros\241024_Ecorreg&#237;menes_Nacional_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'Ayudas renta'!$A$19</c:f>
              <c:strCache>
                <c:ptCount val="1"/>
                <c:pt idx="0">
                  <c:v>Pago Básico</c:v>
                </c:pt>
              </c:strCache>
            </c:strRef>
          </c:tx>
          <c:spPr>
            <a:solidFill>
              <a:schemeClr val="accent1">
                <a:lumMod val="60000"/>
                <a:lumOff val="40000"/>
              </a:schemeClr>
            </a:solidFill>
            <a:ln>
              <a:noFill/>
            </a:ln>
            <a:effectLst/>
          </c:spPr>
          <c:invertIfNegative val="0"/>
          <c:dLbls>
            <c:dLbl>
              <c:idx val="0"/>
              <c:tx>
                <c:rich>
                  <a:bodyPr/>
                  <a:lstStyle/>
                  <a:p>
                    <a:fld id="{BE890D8F-EAA5-42B7-B1CB-5D9F3F571CA9}" type="VALUE">
                      <a:rPr lang="en-US"/>
                      <a:pPr/>
                      <a:t>[VALOR]</a:t>
                    </a:fld>
                    <a:endParaRPr lang="es-E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8B-45CD-A3C0-C221A8E6E624}"/>
                </c:ext>
              </c:extLst>
            </c:dLbl>
            <c:dLbl>
              <c:idx val="1"/>
              <c:delete val="1"/>
              <c:extLst>
                <c:ext xmlns:c15="http://schemas.microsoft.com/office/drawing/2012/chart" uri="{CE6537A1-D6FC-4f65-9D91-7224C49458BB}"/>
                <c:ext xmlns:c16="http://schemas.microsoft.com/office/drawing/2014/chart" uri="{C3380CC4-5D6E-409C-BE32-E72D297353CC}">
                  <c16:uniqueId val="{00000001-248B-45CD-A3C0-C221A8E6E62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'Ayudas renta'!$B$18:$C$18</c:f>
              <c:numCache>
                <c:formatCode>General</c:formatCode>
                <c:ptCount val="2"/>
                <c:pt idx="0">
                  <c:v>2022</c:v>
                </c:pt>
                <c:pt idx="1">
                  <c:v>2023</c:v>
                </c:pt>
              </c:numCache>
            </c:numRef>
          </c:cat>
          <c:val>
            <c:numRef>
              <c:f>'Ayudas renta'!$B$19:$C$19</c:f>
              <c:numCache>
                <c:formatCode>General</c:formatCode>
                <c:ptCount val="2"/>
                <c:pt idx="0" formatCode="_-* #,##0_-;\-* #,##0_-;_-* &quot;-&quot;??_-;_-@_-">
                  <c:v>2681</c:v>
                </c:pt>
                <c:pt idx="1">
                  <c:v>0</c:v>
                </c:pt>
              </c:numCache>
            </c:numRef>
          </c:val>
          <c:extLst>
            <c:ext xmlns:c16="http://schemas.microsoft.com/office/drawing/2014/chart" uri="{C3380CC4-5D6E-409C-BE32-E72D297353CC}">
              <c16:uniqueId val="{00000002-248B-45CD-A3C0-C221A8E6E624}"/>
            </c:ext>
          </c:extLst>
        </c:ser>
        <c:ser>
          <c:idx val="1"/>
          <c:order val="1"/>
          <c:tx>
            <c:strRef>
              <c:f>'Ayudas renta'!$A$20</c:f>
              <c:strCache>
                <c:ptCount val="1"/>
                <c:pt idx="0">
                  <c:v>Régimen de pequeños agricultores</c:v>
                </c:pt>
              </c:strCache>
            </c:strRef>
          </c:tx>
          <c:spPr>
            <a:solidFill>
              <a:schemeClr val="accent2"/>
            </a:solidFill>
            <a:ln>
              <a:noFill/>
            </a:ln>
            <a:effectLst/>
          </c:spPr>
          <c:invertIfNegative val="0"/>
          <c:dLbls>
            <c:dLbl>
              <c:idx val="0"/>
              <c:layout>
                <c:manualLayout>
                  <c:x val="-4.0511139384845825E-17"/>
                  <c:y val="-3.5160390906027905E-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fld id="{F48DB95E-C8B7-44A2-8D4E-43D20A7110B7}" type="VALUE">
                      <a:rPr lang="en-US" sz="2400">
                        <a:solidFill>
                          <a:schemeClr val="tx1"/>
                        </a:solidFill>
                      </a:rPr>
                      <a:pPr>
                        <a:defRPr sz="2400" b="1">
                          <a:solidFill>
                            <a:schemeClr val="tx1"/>
                          </a:solidFill>
                        </a:defRPr>
                      </a:pPr>
                      <a:t>[VALOR]</a:t>
                    </a:fld>
                    <a:endParaRPr lang="es-E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8B-45CD-A3C0-C221A8E6E624}"/>
                </c:ext>
              </c:extLst>
            </c:dLbl>
            <c:dLbl>
              <c:idx val="1"/>
              <c:layout>
                <c:manualLayout>
                  <c:x val="-2.7777777777777779E-3"/>
                  <c:y val="-0.27777777777777785"/>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r>
                      <a:rPr lang="en-US" sz="2400" dirty="0">
                        <a:solidFill>
                          <a:schemeClr val="tx1"/>
                        </a:solidFill>
                      </a:rPr>
                      <a:t>2.418</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48B-45CD-A3C0-C221A8E6E624}"/>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'Ayudas renta'!$B$18:$C$18</c:f>
              <c:numCache>
                <c:formatCode>General</c:formatCode>
                <c:ptCount val="2"/>
                <c:pt idx="0">
                  <c:v>2022</c:v>
                </c:pt>
                <c:pt idx="1">
                  <c:v>2023</c:v>
                </c:pt>
              </c:numCache>
            </c:numRef>
          </c:cat>
          <c:val>
            <c:numRef>
              <c:f>'Ayudas renta'!$B$20:$C$20</c:f>
              <c:numCache>
                <c:formatCode>General</c:formatCode>
                <c:ptCount val="2"/>
                <c:pt idx="0" formatCode="_-* #,##0_-;\-* #,##0_-;_-* &quot;-&quot;??_-;_-@_-">
                  <c:v>51</c:v>
                </c:pt>
                <c:pt idx="1">
                  <c:v>0</c:v>
                </c:pt>
              </c:numCache>
            </c:numRef>
          </c:val>
          <c:extLst>
            <c:ext xmlns:c16="http://schemas.microsoft.com/office/drawing/2014/chart" uri="{C3380CC4-5D6E-409C-BE32-E72D297353CC}">
              <c16:uniqueId val="{00000005-248B-45CD-A3C0-C221A8E6E624}"/>
            </c:ext>
          </c:extLst>
        </c:ser>
        <c:ser>
          <c:idx val="2"/>
          <c:order val="2"/>
          <c:tx>
            <c:strRef>
              <c:f>'Ayudas renta'!$A$21</c:f>
              <c:strCache>
                <c:ptCount val="1"/>
                <c:pt idx="0">
                  <c:v>Ayuda Básica a la Renta</c:v>
                </c:pt>
              </c:strCache>
            </c:strRef>
          </c:tx>
          <c:spPr>
            <a:solidFill>
              <a:schemeClr val="accent3"/>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7-248B-45CD-A3C0-C221A8E6E624}"/>
              </c:ext>
            </c:extLst>
          </c:dPt>
          <c:dLbls>
            <c:delete val="1"/>
          </c:dLbls>
          <c:cat>
            <c:numRef>
              <c:f>'Ayudas renta'!$B$18:$C$18</c:f>
              <c:numCache>
                <c:formatCode>General</c:formatCode>
                <c:ptCount val="2"/>
                <c:pt idx="0">
                  <c:v>2022</c:v>
                </c:pt>
                <c:pt idx="1">
                  <c:v>2023</c:v>
                </c:pt>
              </c:numCache>
            </c:numRef>
          </c:cat>
          <c:val>
            <c:numRef>
              <c:f>'Ayudas renta'!$B$21:$C$21</c:f>
              <c:numCache>
                <c:formatCode>_-* #,##0_-;\-* #,##0_-;_-* "-"??_-;_-@_-</c:formatCode>
                <c:ptCount val="2"/>
                <c:pt idx="0" formatCode="General">
                  <c:v>0</c:v>
                </c:pt>
                <c:pt idx="1">
                  <c:v>2418</c:v>
                </c:pt>
              </c:numCache>
            </c:numRef>
          </c:val>
          <c:extLst>
            <c:ext xmlns:c16="http://schemas.microsoft.com/office/drawing/2014/chart" uri="{C3380CC4-5D6E-409C-BE32-E72D297353CC}">
              <c16:uniqueId val="{00000008-248B-45CD-A3C0-C221A8E6E624}"/>
            </c:ext>
          </c:extLst>
        </c:ser>
        <c:ser>
          <c:idx val="3"/>
          <c:order val="3"/>
          <c:tx>
            <c:strRef>
              <c:f>'Ayudas renta'!$A$22</c:f>
              <c:strCache>
                <c:ptCount val="1"/>
                <c:pt idx="0">
                  <c:v>Pago redistributivo</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248B-45CD-A3C0-C221A8E6E624}"/>
                </c:ext>
              </c:extLst>
            </c:dLbl>
            <c:dLbl>
              <c:idx val="1"/>
              <c:tx>
                <c:rich>
                  <a:bodyPr rot="0" spcFirstLastPara="1" vertOverflow="ellipsis" vert="horz" wrap="square" lIns="38100" tIns="19050" rIns="38100" bIns="19050" anchor="ctr" anchorCtr="1">
                    <a:noAutofit/>
                  </a:bodyPr>
                  <a:lstStyle/>
                  <a:p>
                    <a:pPr>
                      <a:defRPr sz="2400" b="1" i="0" u="none" strike="noStrike" kern="1200" baseline="0">
                        <a:solidFill>
                          <a:srgbClr val="FF0000"/>
                        </a:solidFill>
                        <a:latin typeface="+mn-lt"/>
                        <a:ea typeface="+mn-ea"/>
                        <a:cs typeface="+mn-cs"/>
                      </a:defRPr>
                    </a:pPr>
                    <a:fld id="{B9963713-C694-409D-8B6D-E5734C775A34}" type="VALUE">
                      <a:rPr lang="en-US" sz="2400">
                        <a:solidFill>
                          <a:schemeClr val="tx1"/>
                        </a:solidFill>
                      </a:rPr>
                      <a:pPr>
                        <a:defRPr sz="2400" b="1">
                          <a:solidFill>
                            <a:srgbClr val="FF0000"/>
                          </a:solidFill>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2209733158355202"/>
                      <c:h val="0.25300925925925927"/>
                    </c:manualLayout>
                  </c15:layout>
                  <c15:dlblFieldTable/>
                  <c15:showDataLabelsRange val="0"/>
                </c:ext>
                <c:ext xmlns:c16="http://schemas.microsoft.com/office/drawing/2014/chart" uri="{C3380CC4-5D6E-409C-BE32-E72D297353CC}">
                  <c16:uniqueId val="{0000000A-248B-45CD-A3C0-C221A8E6E62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'Ayudas renta'!$B$18:$C$18</c:f>
              <c:numCache>
                <c:formatCode>General</c:formatCode>
                <c:ptCount val="2"/>
                <c:pt idx="0">
                  <c:v>2022</c:v>
                </c:pt>
                <c:pt idx="1">
                  <c:v>2023</c:v>
                </c:pt>
              </c:numCache>
            </c:numRef>
          </c:cat>
          <c:val>
            <c:numRef>
              <c:f>'Ayudas renta'!$B$22:$C$22</c:f>
              <c:numCache>
                <c:formatCode>_-* #,##0_-;\-* #,##0_-;_-* "-"??_-;_-@_-</c:formatCode>
                <c:ptCount val="2"/>
                <c:pt idx="0" formatCode="General">
                  <c:v>0</c:v>
                </c:pt>
                <c:pt idx="1">
                  <c:v>491</c:v>
                </c:pt>
              </c:numCache>
            </c:numRef>
          </c:val>
          <c:extLst>
            <c:ext xmlns:c16="http://schemas.microsoft.com/office/drawing/2014/chart" uri="{C3380CC4-5D6E-409C-BE32-E72D297353CC}">
              <c16:uniqueId val="{0000000B-248B-45CD-A3C0-C221A8E6E624}"/>
            </c:ext>
          </c:extLst>
        </c:ser>
        <c:dLbls>
          <c:showLegendKey val="0"/>
          <c:showVal val="1"/>
          <c:showCatName val="0"/>
          <c:showSerName val="0"/>
          <c:showPercent val="0"/>
          <c:showBubbleSize val="0"/>
        </c:dLbls>
        <c:gapWidth val="150"/>
        <c:overlap val="100"/>
        <c:axId val="919914927"/>
        <c:axId val="919915407"/>
      </c:barChart>
      <c:catAx>
        <c:axId val="91991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S"/>
          </a:p>
        </c:txPr>
        <c:crossAx val="919915407"/>
        <c:crosses val="autoZero"/>
        <c:auto val="1"/>
        <c:lblAlgn val="ctr"/>
        <c:lblOffset val="100"/>
        <c:noMultiLvlLbl val="0"/>
      </c:catAx>
      <c:valAx>
        <c:axId val="919915407"/>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S"/>
          </a:p>
        </c:txPr>
        <c:crossAx val="919914927"/>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r>
              <a:rPr lang="es-ES" sz="2000" dirty="0">
                <a:latin typeface="+mn-lt"/>
              </a:rPr>
              <a:t>JÓVENES </a:t>
            </a:r>
            <a:r>
              <a:rPr lang="es-ES" sz="2000" b="1" i="0" u="none" strike="noStrike" kern="1200" spc="0" baseline="0" dirty="0">
                <a:solidFill>
                  <a:prstClr val="black">
                    <a:lumMod val="65000"/>
                    <a:lumOff val="35000"/>
                  </a:prstClr>
                </a:solidFill>
                <a:latin typeface="+mn-lt"/>
                <a:ea typeface="+mn-ea"/>
                <a:cs typeface="+mn-cs"/>
              </a:rPr>
              <a:t>BENEFICIARIOS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endParaRPr lang="es-ES"/>
        </a:p>
      </c:txPr>
    </c:title>
    <c:autoTitleDeleted val="0"/>
    <c:plotArea>
      <c:layout/>
      <c:barChart>
        <c:barDir val="col"/>
        <c:grouping val="stacked"/>
        <c:varyColors val="0"/>
        <c:ser>
          <c:idx val="0"/>
          <c:order val="0"/>
          <c:tx>
            <c:strRef>
              <c:f>PCJ!$A$14</c:f>
              <c:strCache>
                <c:ptCount val="1"/>
                <c:pt idx="0">
                  <c:v>          Mujeres</c:v>
                </c:pt>
              </c:strCache>
            </c:strRef>
          </c:tx>
          <c:spPr>
            <a:solidFill>
              <a:schemeClr val="accent1"/>
            </a:solidFill>
            <a:ln>
              <a:noFill/>
            </a:ln>
            <a:effectLst/>
          </c:spPr>
          <c:invertIfNegative val="0"/>
          <c:dLbls>
            <c:dLbl>
              <c:idx val="0"/>
              <c:layout>
                <c:manualLayout>
                  <c:x val="-5.0925337632079971E-17"/>
                  <c:y val="-3.7037037037037035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B45-49EA-9BF2-FB7B59F2D4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PCJ!$B$13:$C$13</c:f>
              <c:strCache>
                <c:ptCount val="2"/>
                <c:pt idx="0">
                  <c:v>PERSONAS FÍSICAS</c:v>
                </c:pt>
                <c:pt idx="1">
                  <c:v>PERSONAS JURÍDICAS</c:v>
                </c:pt>
              </c:strCache>
            </c:strRef>
          </c:cat>
          <c:val>
            <c:numRef>
              <c:f>PCJ!$B$14:$C$14</c:f>
              <c:numCache>
                <c:formatCode>General</c:formatCode>
                <c:ptCount val="2"/>
                <c:pt idx="0" formatCode="#,##0">
                  <c:v>2881</c:v>
                </c:pt>
              </c:numCache>
            </c:numRef>
          </c:val>
          <c:extLst>
            <c:ext xmlns:c16="http://schemas.microsoft.com/office/drawing/2014/chart" uri="{C3380CC4-5D6E-409C-BE32-E72D297353CC}">
              <c16:uniqueId val="{00000001-AB45-49EA-9BF2-FB7B59F2D482}"/>
            </c:ext>
          </c:extLst>
        </c:ser>
        <c:ser>
          <c:idx val="1"/>
          <c:order val="1"/>
          <c:tx>
            <c:strRef>
              <c:f>PCJ!$A$15</c:f>
              <c:strCache>
                <c:ptCount val="1"/>
                <c:pt idx="0">
                  <c:v>          Hombres</c:v>
                </c:pt>
              </c:strCache>
            </c:strRef>
          </c:tx>
          <c:spPr>
            <a:solidFill>
              <a:schemeClr val="accent2"/>
            </a:solidFill>
            <a:ln>
              <a:solidFill>
                <a:schemeClr val="accent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mn-cs"/>
                    </a:defRPr>
                  </a:pPr>
                  <a:endParaRPr lang="es-E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B45-49EA-9BF2-FB7B59F2D4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aramond" panose="02020404030301010803" pitchFamily="18" charset="0"/>
                    <a:ea typeface="+mn-ea"/>
                    <a:cs typeface="+mn-cs"/>
                  </a:defRPr>
                </a:pPr>
                <a:endParaRPr lang="es-E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PCJ!$B$13:$C$13</c:f>
              <c:strCache>
                <c:ptCount val="2"/>
                <c:pt idx="0">
                  <c:v>PERSONAS FÍSICAS</c:v>
                </c:pt>
                <c:pt idx="1">
                  <c:v>PERSONAS JURÍDICAS</c:v>
                </c:pt>
              </c:strCache>
            </c:strRef>
          </c:cat>
          <c:val>
            <c:numRef>
              <c:f>PCJ!$B$15:$C$15</c:f>
              <c:numCache>
                <c:formatCode>General</c:formatCode>
                <c:ptCount val="2"/>
                <c:pt idx="0" formatCode="#,##0">
                  <c:v>7973</c:v>
                </c:pt>
              </c:numCache>
            </c:numRef>
          </c:val>
          <c:extLst>
            <c:ext xmlns:c16="http://schemas.microsoft.com/office/drawing/2014/chart" uri="{C3380CC4-5D6E-409C-BE32-E72D297353CC}">
              <c16:uniqueId val="{00000003-AB45-49EA-9BF2-FB7B59F2D482}"/>
            </c:ext>
          </c:extLst>
        </c:ser>
        <c:ser>
          <c:idx val="2"/>
          <c:order val="2"/>
          <c:tx>
            <c:strRef>
              <c:f>PCJ!$A$16</c:f>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PCJ!$B$13:$C$13</c:f>
              <c:strCache>
                <c:ptCount val="2"/>
                <c:pt idx="0">
                  <c:v>PERSONAS FÍSICAS</c:v>
                </c:pt>
                <c:pt idx="1">
                  <c:v>PERSONAS JURÍDICAS</c:v>
                </c:pt>
              </c:strCache>
            </c:strRef>
          </c:cat>
          <c:val>
            <c:numRef>
              <c:f>PCJ!$B$16:$C$16</c:f>
              <c:numCache>
                <c:formatCode>#,##0</c:formatCode>
                <c:ptCount val="2"/>
                <c:pt idx="1">
                  <c:v>1805</c:v>
                </c:pt>
              </c:numCache>
            </c:numRef>
          </c:val>
          <c:extLst>
            <c:ext xmlns:c16="http://schemas.microsoft.com/office/drawing/2014/chart" uri="{C3380CC4-5D6E-409C-BE32-E72D297353CC}">
              <c16:uniqueId val="{00000004-AB45-49EA-9BF2-FB7B59F2D482}"/>
            </c:ext>
          </c:extLst>
        </c:ser>
        <c:dLbls>
          <c:showLegendKey val="0"/>
          <c:showVal val="1"/>
          <c:showCatName val="0"/>
          <c:showSerName val="0"/>
          <c:showPercent val="0"/>
          <c:showBubbleSize val="0"/>
        </c:dLbls>
        <c:gapWidth val="150"/>
        <c:overlap val="100"/>
        <c:axId val="1183591439"/>
        <c:axId val="1183590479"/>
      </c:barChart>
      <c:catAx>
        <c:axId val="118359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1183590479"/>
        <c:crosses val="autoZero"/>
        <c:auto val="1"/>
        <c:lblAlgn val="ctr"/>
        <c:lblOffset val="100"/>
        <c:noMultiLvlLbl val="0"/>
      </c:catAx>
      <c:valAx>
        <c:axId val="1183590479"/>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183591439"/>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sz="1200" b="1">
          <a:latin typeface="Garamond" panose="02020404030301010803" pitchFamily="18"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PCJ!$I$28</c:f>
              <c:strCache>
                <c:ptCount val="1"/>
                <c:pt idx="0">
                  <c:v>M€</c:v>
                </c:pt>
              </c:strCache>
            </c:strRef>
          </c:tx>
          <c:spPr>
            <a:solidFill>
              <a:schemeClr val="accent2"/>
            </a:solidFill>
            <a:ln>
              <a:noFill/>
            </a:ln>
            <a:effectLst/>
          </c:spPr>
          <c:invertIfNegative val="0"/>
          <c:cat>
            <c:numRef>
              <c:f>PCJ!$G$29:$G$32</c:f>
              <c:numCache>
                <c:formatCode>General</c:formatCode>
                <c:ptCount val="4"/>
                <c:pt idx="0">
                  <c:v>2020</c:v>
                </c:pt>
                <c:pt idx="1">
                  <c:v>2021</c:v>
                </c:pt>
                <c:pt idx="2">
                  <c:v>2022</c:v>
                </c:pt>
                <c:pt idx="3">
                  <c:v>2023</c:v>
                </c:pt>
              </c:numCache>
            </c:numRef>
          </c:cat>
          <c:val>
            <c:numRef>
              <c:f>PCJ!$I$29:$I$32</c:f>
              <c:numCache>
                <c:formatCode>General</c:formatCode>
                <c:ptCount val="4"/>
                <c:pt idx="0">
                  <c:v>50.5</c:v>
                </c:pt>
                <c:pt idx="1">
                  <c:v>47.8</c:v>
                </c:pt>
                <c:pt idx="2">
                  <c:v>47</c:v>
                </c:pt>
                <c:pt idx="3">
                  <c:v>98</c:v>
                </c:pt>
              </c:numCache>
            </c:numRef>
          </c:val>
          <c:extLst>
            <c:ext xmlns:c16="http://schemas.microsoft.com/office/drawing/2014/chart" uri="{C3380CC4-5D6E-409C-BE32-E72D297353CC}">
              <c16:uniqueId val="{00000000-B6A0-413C-9DA1-F26F6AAA5236}"/>
            </c:ext>
          </c:extLst>
        </c:ser>
        <c:dLbls>
          <c:showLegendKey val="0"/>
          <c:showVal val="0"/>
          <c:showCatName val="0"/>
          <c:showSerName val="0"/>
          <c:showPercent val="0"/>
          <c:showBubbleSize val="0"/>
        </c:dLbls>
        <c:gapWidth val="70"/>
        <c:axId val="133393424"/>
        <c:axId val="133391024"/>
      </c:barChart>
      <c:lineChart>
        <c:grouping val="standard"/>
        <c:varyColors val="0"/>
        <c:ser>
          <c:idx val="0"/>
          <c:order val="0"/>
          <c:tx>
            <c:strRef>
              <c:f>PCJ!$H$28</c:f>
              <c:strCache>
                <c:ptCount val="1"/>
                <c:pt idx="0">
                  <c:v>Nº beneficiarios</c:v>
                </c:pt>
              </c:strCache>
            </c:strRef>
          </c:tx>
          <c:spPr>
            <a:ln w="41275" cap="rnd">
              <a:solidFill>
                <a:schemeClr val="accent1"/>
              </a:solidFill>
              <a:round/>
            </a:ln>
            <a:effectLst/>
          </c:spPr>
          <c:marker>
            <c:symbol val="none"/>
          </c:marker>
          <c:cat>
            <c:numRef>
              <c:f>PCJ!$G$29:$G$32</c:f>
              <c:numCache>
                <c:formatCode>General</c:formatCode>
                <c:ptCount val="4"/>
                <c:pt idx="0">
                  <c:v>2020</c:v>
                </c:pt>
                <c:pt idx="1">
                  <c:v>2021</c:v>
                </c:pt>
                <c:pt idx="2">
                  <c:v>2022</c:v>
                </c:pt>
                <c:pt idx="3">
                  <c:v>2023</c:v>
                </c:pt>
              </c:numCache>
            </c:numRef>
          </c:cat>
          <c:val>
            <c:numRef>
              <c:f>PCJ!$H$29:$H$32</c:f>
              <c:numCache>
                <c:formatCode>_-* #,##0_-;\-* #,##0_-;_-* "-"??_-;_-@_-</c:formatCode>
                <c:ptCount val="4"/>
                <c:pt idx="0">
                  <c:v>15227</c:v>
                </c:pt>
                <c:pt idx="1">
                  <c:v>14538</c:v>
                </c:pt>
                <c:pt idx="2">
                  <c:v>13790</c:v>
                </c:pt>
                <c:pt idx="3">
                  <c:v>13729</c:v>
                </c:pt>
              </c:numCache>
            </c:numRef>
          </c:val>
          <c:smooth val="0"/>
          <c:extLst>
            <c:ext xmlns:c16="http://schemas.microsoft.com/office/drawing/2014/chart" uri="{C3380CC4-5D6E-409C-BE32-E72D297353CC}">
              <c16:uniqueId val="{00000001-B6A0-413C-9DA1-F26F6AAA5236}"/>
            </c:ext>
          </c:extLst>
        </c:ser>
        <c:dLbls>
          <c:showLegendKey val="0"/>
          <c:showVal val="0"/>
          <c:showCatName val="0"/>
          <c:showSerName val="0"/>
          <c:showPercent val="0"/>
          <c:showBubbleSize val="0"/>
        </c:dLbls>
        <c:marker val="1"/>
        <c:smooth val="0"/>
        <c:axId val="1154777807"/>
        <c:axId val="1154775887"/>
      </c:lineChart>
      <c:catAx>
        <c:axId val="13339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133391024"/>
        <c:crosses val="autoZero"/>
        <c:auto val="1"/>
        <c:lblAlgn val="ctr"/>
        <c:lblOffset val="100"/>
        <c:noMultiLvlLbl val="0"/>
      </c:catAx>
      <c:valAx>
        <c:axId val="1333910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1" i="0" u="none" strike="noStrike" kern="1200" baseline="0">
                    <a:solidFill>
                      <a:schemeClr val="accent2"/>
                    </a:solidFill>
                    <a:latin typeface="+mn-lt"/>
                    <a:ea typeface="+mn-ea"/>
                    <a:cs typeface="+mn-cs"/>
                  </a:defRPr>
                </a:pPr>
                <a:r>
                  <a:rPr lang="en-US" sz="2000" b="1">
                    <a:solidFill>
                      <a:schemeClr val="accent2"/>
                    </a:solidFill>
                  </a:rPr>
                  <a:t>M€</a:t>
                </a:r>
              </a:p>
            </c:rich>
          </c:tx>
          <c:overlay val="0"/>
          <c:spPr>
            <a:noFill/>
            <a:ln>
              <a:noFill/>
            </a:ln>
            <a:effectLst/>
          </c:spPr>
          <c:txPr>
            <a:bodyPr rot="0" spcFirstLastPara="1" vertOverflow="ellipsis" wrap="square" anchor="ctr" anchorCtr="1"/>
            <a:lstStyle/>
            <a:p>
              <a:pPr>
                <a:defRPr sz="2000" b="1" i="0" u="none" strike="noStrike" kern="1200" baseline="0">
                  <a:solidFill>
                    <a:schemeClr val="accent2"/>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accent2"/>
                </a:solidFill>
                <a:latin typeface="+mn-lt"/>
                <a:ea typeface="+mn-ea"/>
                <a:cs typeface="+mn-cs"/>
              </a:defRPr>
            </a:pPr>
            <a:endParaRPr lang="es-ES"/>
          </a:p>
        </c:txPr>
        <c:crossAx val="133393424"/>
        <c:crosses val="autoZero"/>
        <c:crossBetween val="between"/>
        <c:majorUnit val="50"/>
      </c:valAx>
      <c:valAx>
        <c:axId val="1154775887"/>
        <c:scaling>
          <c:orientation val="minMax"/>
          <c:max val="16000"/>
          <c:min val="0"/>
        </c:scaling>
        <c:delete val="0"/>
        <c:axPos val="r"/>
        <c:title>
          <c:tx>
            <c:rich>
              <a:bodyPr rot="-5400000" spcFirstLastPara="1" vertOverflow="ellipsis" vert="horz" wrap="square" anchor="ctr" anchorCtr="1"/>
              <a:lstStyle/>
              <a:p>
                <a:pPr>
                  <a:defRPr sz="1800" b="1" i="0" u="none" strike="noStrike" kern="1200" baseline="0">
                    <a:solidFill>
                      <a:schemeClr val="accent1">
                        <a:lumMod val="75000"/>
                      </a:schemeClr>
                    </a:solidFill>
                    <a:latin typeface="+mn-lt"/>
                    <a:ea typeface="+mn-ea"/>
                    <a:cs typeface="+mn-cs"/>
                  </a:defRPr>
                </a:pPr>
                <a:r>
                  <a:rPr lang="en-US" sz="1800" b="1" i="0" u="none" strike="noStrike" kern="1200" baseline="0" dirty="0">
                    <a:solidFill>
                      <a:schemeClr val="accent1">
                        <a:lumMod val="75000"/>
                      </a:schemeClr>
                    </a:solidFill>
                    <a:latin typeface="+mn-lt"/>
                    <a:ea typeface="+mn-ea"/>
                    <a:cs typeface="+mn-cs"/>
                  </a:rPr>
                  <a:t>NUMERO DE BENEFICIARIOS</a:t>
                </a:r>
              </a:p>
            </c:rich>
          </c:tx>
          <c:layout>
            <c:manualLayout>
              <c:xMode val="edge"/>
              <c:yMode val="edge"/>
              <c:x val="0.91915596994963211"/>
              <c:y val="0.1010784620193810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accent1">
                      <a:lumMod val="75000"/>
                    </a:schemeClr>
                  </a:solidFill>
                  <a:latin typeface="+mn-lt"/>
                  <a:ea typeface="+mn-ea"/>
                  <a:cs typeface="+mn-cs"/>
                </a:defRPr>
              </a:pPr>
              <a:endParaRPr lang="es-ES"/>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accent1">
                    <a:lumMod val="75000"/>
                  </a:schemeClr>
                </a:solidFill>
                <a:latin typeface="+mn-lt"/>
                <a:ea typeface="+mn-ea"/>
                <a:cs typeface="+mn-cs"/>
              </a:defRPr>
            </a:pPr>
            <a:endParaRPr lang="es-ES"/>
          </a:p>
        </c:txPr>
        <c:crossAx val="1154777807"/>
        <c:crosses val="max"/>
        <c:crossBetween val="between"/>
        <c:majorUnit val="4000"/>
      </c:valAx>
      <c:catAx>
        <c:axId val="1154777807"/>
        <c:scaling>
          <c:orientation val="minMax"/>
        </c:scaling>
        <c:delete val="1"/>
        <c:axPos val="b"/>
        <c:numFmt formatCode="General" sourceLinked="1"/>
        <c:majorTickMark val="out"/>
        <c:minorTickMark val="none"/>
        <c:tickLblPos val="nextTo"/>
        <c:crossAx val="115477588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400"/>
      </a:pPr>
      <a:endParaRPr lang="es-E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manualLayout>
          <c:layoutTarget val="inner"/>
          <c:xMode val="edge"/>
          <c:yMode val="edge"/>
          <c:x val="0.26640397211982492"/>
          <c:y val="0.18653092187586806"/>
          <c:w val="0.44208613208577985"/>
          <c:h val="0.81346907812413194"/>
        </c:manualLayout>
      </c:layout>
      <c:pieChart>
        <c:varyColors val="1"/>
        <c:ser>
          <c:idx val="0"/>
          <c:order val="0"/>
          <c:tx>
            <c:strRef>
              <c:f>'RN2023- casos'!$B$37</c:f>
              <c:strCache>
                <c:ptCount val="1"/>
                <c:pt idx="0">
                  <c:v>Nº titulares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1A-41C0-BF86-EAC1CCE0BD7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1A-41C0-BF86-EAC1CCE0BD7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11A-41C0-BF86-EAC1CCE0BD71}"/>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'RN2023- casos'!$A$38:$A$40</c:f>
              <c:strCache>
                <c:ptCount val="3"/>
                <c:pt idx="0">
                  <c:v>Nuevos agricultores</c:v>
                </c:pt>
                <c:pt idx="1">
                  <c:v>Jóvenes agricultores</c:v>
                </c:pt>
                <c:pt idx="2">
                  <c:v>Resto</c:v>
                </c:pt>
              </c:strCache>
            </c:strRef>
          </c:cat>
          <c:val>
            <c:numRef>
              <c:f>'RN2023- casos'!$B$38:$B$40</c:f>
              <c:numCache>
                <c:formatCode>#,##0</c:formatCode>
                <c:ptCount val="3"/>
                <c:pt idx="0" formatCode="General">
                  <c:v>470</c:v>
                </c:pt>
                <c:pt idx="1">
                  <c:v>2303</c:v>
                </c:pt>
                <c:pt idx="2">
                  <c:v>1896</c:v>
                </c:pt>
              </c:numCache>
            </c:numRef>
          </c:val>
          <c:extLst>
            <c:ext xmlns:c16="http://schemas.microsoft.com/office/drawing/2014/chart" uri="{C3380CC4-5D6E-409C-BE32-E72D297353CC}">
              <c16:uniqueId val="{00000006-C11A-41C0-BF86-EAC1CCE0BD71}"/>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s-ES" sz="2000" dirty="0"/>
              <a:t>Superficie</a:t>
            </a:r>
          </a:p>
        </c:rich>
      </c:tx>
      <c:layout>
        <c:manualLayout>
          <c:xMode val="edge"/>
          <c:yMode val="edge"/>
          <c:x val="0.31214215066545342"/>
          <c:y val="2.481193239041477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manualLayout>
          <c:layoutTarget val="inner"/>
          <c:xMode val="edge"/>
          <c:yMode val="edge"/>
          <c:x val="0.19194762767631424"/>
          <c:y val="0.18367049232800073"/>
          <c:w val="0.35931401852844225"/>
          <c:h val="0.8163295076719993"/>
        </c:manualLayout>
      </c:layout>
      <c:pieChart>
        <c:varyColors val="1"/>
        <c:ser>
          <c:idx val="0"/>
          <c:order val="0"/>
          <c:tx>
            <c:strRef>
              <c:f>'RN2023- casos'!$C$37</c:f>
              <c:strCache>
                <c:ptCount val="1"/>
                <c:pt idx="0">
                  <c:v>Superficie asignada (ha)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339-424B-9E81-9432BC96640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339-424B-9E81-9432BC96640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339-424B-9E81-9432BC966400}"/>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'RN2023- casos'!$A$38:$A$40</c:f>
              <c:strCache>
                <c:ptCount val="3"/>
                <c:pt idx="0">
                  <c:v>Nuevos agricultores</c:v>
                </c:pt>
                <c:pt idx="1">
                  <c:v>Jóvenes agricultores</c:v>
                </c:pt>
                <c:pt idx="2">
                  <c:v>Resto</c:v>
                </c:pt>
              </c:strCache>
            </c:strRef>
          </c:cat>
          <c:val>
            <c:numRef>
              <c:f>'RN2023- casos'!$C$38:$C$40</c:f>
              <c:numCache>
                <c:formatCode>#,##0</c:formatCode>
                <c:ptCount val="3"/>
                <c:pt idx="0">
                  <c:v>25586</c:v>
                </c:pt>
                <c:pt idx="1">
                  <c:v>109722</c:v>
                </c:pt>
                <c:pt idx="2">
                  <c:v>38795</c:v>
                </c:pt>
              </c:numCache>
            </c:numRef>
          </c:val>
          <c:extLst>
            <c:ext xmlns:c16="http://schemas.microsoft.com/office/drawing/2014/chart" uri="{C3380CC4-5D6E-409C-BE32-E72D297353CC}">
              <c16:uniqueId val="{00000006-1339-424B-9E81-9432BC9664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563357524369398"/>
          <c:y val="0.42479477361806689"/>
          <c:w val="0.39018241491664091"/>
          <c:h val="0.52722841090794981"/>
        </c:manualLayout>
      </c:layout>
      <c:overlay val="0"/>
      <c:spPr>
        <a:solidFill>
          <a:schemeClr val="bg2"/>
        </a:solid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v>Solicitantes</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30-4006-85BF-F29C74497D3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30-4006-85BF-F29C74497D3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930-4006-85BF-F29C74497D3B}"/>
              </c:ext>
            </c:extLst>
          </c:dPt>
          <c:dLbls>
            <c:dLbl>
              <c:idx val="0"/>
              <c:layout>
                <c:manualLayout>
                  <c:x val="-6.1703075229291429E-2"/>
                  <c:y val="0.1091078218962611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30-4006-85BF-F29C74497D3B}"/>
                </c:ext>
              </c:extLst>
            </c:dLbl>
            <c:dLbl>
              <c:idx val="2"/>
              <c:layout>
                <c:manualLayout>
                  <c:x val="8.8292064267160408E-2"/>
                  <c:y val="0.1422651643166153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930-4006-85BF-F29C74497D3B}"/>
                </c:ext>
              </c:extLst>
            </c:dLbl>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'TABLA 5'!$B$24:$B$26</c:f>
              <c:strCache>
                <c:ptCount val="3"/>
                <c:pt idx="0">
                  <c:v>Nuevo Agricultor</c:v>
                </c:pt>
                <c:pt idx="1">
                  <c:v>Joven Agricultor</c:v>
                </c:pt>
                <c:pt idx="2">
                  <c:v>Agricultores en desventaja</c:v>
                </c:pt>
              </c:strCache>
            </c:strRef>
          </c:cat>
          <c:val>
            <c:numRef>
              <c:f>'TABLA 5'!$E$24:$E$26</c:f>
              <c:numCache>
                <c:formatCode>#,##0</c:formatCode>
                <c:ptCount val="3"/>
                <c:pt idx="0">
                  <c:v>640</c:v>
                </c:pt>
                <c:pt idx="1">
                  <c:v>2416</c:v>
                </c:pt>
                <c:pt idx="2">
                  <c:v>950</c:v>
                </c:pt>
              </c:numCache>
            </c:numRef>
          </c:val>
          <c:extLst>
            <c:ext xmlns:c16="http://schemas.microsoft.com/office/drawing/2014/chart" uri="{C3380CC4-5D6E-409C-BE32-E72D297353CC}">
              <c16:uniqueId val="{00000006-3930-4006-85BF-F29C74497D3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14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v>Superficie</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399-407A-92C9-ABBFD018DEB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399-407A-92C9-ABBFD018DEB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399-407A-92C9-ABBFD018DEB9}"/>
              </c:ext>
            </c:extLst>
          </c:dPt>
          <c:dLbls>
            <c:dLbl>
              <c:idx val="0"/>
              <c:layout>
                <c:manualLayout>
                  <c:x val="-6.8321498572368425E-2"/>
                  <c:y val="0.1140570696694970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99-407A-92C9-ABBFD018DEB9}"/>
                </c:ext>
              </c:extLst>
            </c:dLbl>
            <c:dLbl>
              <c:idx val="2"/>
              <c:layout>
                <c:manualLayout>
                  <c:x val="3.7883668934148088E-2"/>
                  <c:y val="0.1030184895632480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399-407A-92C9-ABBFD018DEB9}"/>
                </c:ext>
              </c:extLst>
            </c:dLbl>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'TABLA 5'!$B$24:$B$26</c:f>
              <c:strCache>
                <c:ptCount val="3"/>
                <c:pt idx="0">
                  <c:v>Nuevo Agricultor</c:v>
                </c:pt>
                <c:pt idx="1">
                  <c:v>Joven Agricultor</c:v>
                </c:pt>
                <c:pt idx="2">
                  <c:v>Agricultores en desventaja</c:v>
                </c:pt>
              </c:strCache>
            </c:strRef>
          </c:cat>
          <c:val>
            <c:numRef>
              <c:f>'TABLA 5'!$F$24:$F$26</c:f>
              <c:numCache>
                <c:formatCode>#,##0.00</c:formatCode>
                <c:ptCount val="3"/>
                <c:pt idx="0">
                  <c:v>56355.91</c:v>
                </c:pt>
                <c:pt idx="1">
                  <c:v>262810.3</c:v>
                </c:pt>
                <c:pt idx="2">
                  <c:v>26035.920000000006</c:v>
                </c:pt>
              </c:numCache>
            </c:numRef>
          </c:val>
          <c:extLst>
            <c:ext xmlns:c16="http://schemas.microsoft.com/office/drawing/2014/chart" uri="{C3380CC4-5D6E-409C-BE32-E72D297353CC}">
              <c16:uniqueId val="{00000006-F399-407A-92C9-ABBFD018DEB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14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Agrupados!$F$6</c:f>
              <c:strCache>
                <c:ptCount val="1"/>
                <c:pt idx="0">
                  <c:v>M€</c:v>
                </c:pt>
              </c:strCache>
            </c:strRef>
          </c:tx>
          <c:spPr>
            <a:solidFill>
              <a:schemeClr val="accent6">
                <a:lumMod val="75000"/>
              </a:schemeClr>
            </a:solidFill>
            <a:ln>
              <a:noFill/>
            </a:ln>
            <a:effectLst/>
          </c:spPr>
          <c:invertIfNegative val="0"/>
          <c:cat>
            <c:strRef>
              <c:f>Agrupados!$E$7:$E$9</c:f>
              <c:strCache>
                <c:ptCount val="3"/>
                <c:pt idx="0">
                  <c:v>PASTOS</c:v>
                </c:pt>
                <c:pt idx="1">
                  <c:v>TIERRAS DE CULTIVO</c:v>
                </c:pt>
                <c:pt idx="2">
                  <c:v>CULTIVOS LEÑOSOS</c:v>
                </c:pt>
              </c:strCache>
            </c:strRef>
          </c:cat>
          <c:val>
            <c:numRef>
              <c:f>Agrupados!$F$7:$F$9</c:f>
              <c:numCache>
                <c:formatCode>General</c:formatCode>
                <c:ptCount val="3"/>
                <c:pt idx="0">
                  <c:v>232</c:v>
                </c:pt>
                <c:pt idx="1">
                  <c:v>552</c:v>
                </c:pt>
                <c:pt idx="2">
                  <c:v>328</c:v>
                </c:pt>
              </c:numCache>
            </c:numRef>
          </c:val>
          <c:extLst>
            <c:ext xmlns:c16="http://schemas.microsoft.com/office/drawing/2014/chart" uri="{C3380CC4-5D6E-409C-BE32-E72D297353CC}">
              <c16:uniqueId val="{00000000-4F4B-46D9-ABE8-B9EAF06BC6B8}"/>
            </c:ext>
          </c:extLst>
        </c:ser>
        <c:dLbls>
          <c:showLegendKey val="0"/>
          <c:showVal val="0"/>
          <c:showCatName val="0"/>
          <c:showSerName val="0"/>
          <c:showPercent val="0"/>
          <c:showBubbleSize val="0"/>
        </c:dLbls>
        <c:gapWidth val="219"/>
        <c:overlap val="-27"/>
        <c:axId val="1184243583"/>
        <c:axId val="1184242623"/>
      </c:barChart>
      <c:lineChart>
        <c:grouping val="standard"/>
        <c:varyColors val="0"/>
        <c:ser>
          <c:idx val="1"/>
          <c:order val="1"/>
          <c:tx>
            <c:strRef>
              <c:f>Agrupados!$G$6</c:f>
              <c:strCache>
                <c:ptCount val="1"/>
                <c:pt idx="0">
                  <c:v>Grado de acogida</c:v>
                </c:pt>
              </c:strCache>
            </c:strRef>
          </c:tx>
          <c:spPr>
            <a:ln w="28575" cap="rnd">
              <a:solidFill>
                <a:srgbClr val="FF0000"/>
              </a:solidFill>
              <a:round/>
            </a:ln>
            <a:effectLst/>
          </c:spPr>
          <c:marker>
            <c:symbol val="none"/>
          </c:marker>
          <c:cat>
            <c:strRef>
              <c:f>Agrupados!$E$7:$E$9</c:f>
              <c:strCache>
                <c:ptCount val="3"/>
                <c:pt idx="0">
                  <c:v>PASTOS</c:v>
                </c:pt>
                <c:pt idx="1">
                  <c:v>TIERRAS DE CULTIVO</c:v>
                </c:pt>
                <c:pt idx="2">
                  <c:v>CULTIVOS LEÑOSOS</c:v>
                </c:pt>
              </c:strCache>
            </c:strRef>
          </c:cat>
          <c:val>
            <c:numRef>
              <c:f>Agrupados!$G$7:$G$9</c:f>
              <c:numCache>
                <c:formatCode>0%</c:formatCode>
                <c:ptCount val="3"/>
                <c:pt idx="0">
                  <c:v>0.92</c:v>
                </c:pt>
                <c:pt idx="1">
                  <c:v>0.9</c:v>
                </c:pt>
                <c:pt idx="2">
                  <c:v>0.7</c:v>
                </c:pt>
              </c:numCache>
            </c:numRef>
          </c:val>
          <c:smooth val="0"/>
          <c:extLst>
            <c:ext xmlns:c16="http://schemas.microsoft.com/office/drawing/2014/chart" uri="{C3380CC4-5D6E-409C-BE32-E72D297353CC}">
              <c16:uniqueId val="{00000001-4F4B-46D9-ABE8-B9EAF06BC6B8}"/>
            </c:ext>
          </c:extLst>
        </c:ser>
        <c:dLbls>
          <c:showLegendKey val="0"/>
          <c:showVal val="0"/>
          <c:showCatName val="0"/>
          <c:showSerName val="0"/>
          <c:showPercent val="0"/>
          <c:showBubbleSize val="0"/>
        </c:dLbls>
        <c:marker val="1"/>
        <c:smooth val="0"/>
        <c:axId val="1184245503"/>
        <c:axId val="1184245023"/>
      </c:lineChart>
      <c:catAx>
        <c:axId val="118424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184242623"/>
        <c:crosses val="autoZero"/>
        <c:auto val="1"/>
        <c:lblAlgn val="ctr"/>
        <c:lblOffset val="100"/>
        <c:noMultiLvlLbl val="0"/>
      </c:catAx>
      <c:valAx>
        <c:axId val="1184242623"/>
        <c:scaling>
          <c:orientation val="minMax"/>
          <c:max val="600"/>
          <c:min val="0"/>
        </c:scaling>
        <c:delete val="0"/>
        <c:axPos val="l"/>
        <c:majorGridlines>
          <c:spPr>
            <a:ln w="9525" cap="flat" cmpd="sng" algn="ctr">
              <a:solidFill>
                <a:schemeClr val="bg1"/>
              </a:solidFill>
              <a:round/>
            </a:ln>
            <a:effectLst/>
          </c:spPr>
        </c:majorGridlines>
        <c:title>
          <c:tx>
            <c:rich>
              <a:bodyPr rot="0" spcFirstLastPara="1" vertOverflow="ellipsis" wrap="square" anchor="ctr" anchorCtr="1"/>
              <a:lstStyle/>
              <a:p>
                <a:pPr>
                  <a:defRPr sz="1600" b="1" i="0" u="none" strike="noStrike" kern="1200" baseline="0">
                    <a:solidFill>
                      <a:schemeClr val="accent6">
                        <a:lumMod val="75000"/>
                      </a:schemeClr>
                    </a:solidFill>
                    <a:latin typeface="+mn-lt"/>
                    <a:ea typeface="+mn-ea"/>
                    <a:cs typeface="+mn-cs"/>
                  </a:defRPr>
                </a:pPr>
                <a:r>
                  <a:rPr lang="es-ES" sz="1600" b="1">
                    <a:solidFill>
                      <a:schemeClr val="accent6">
                        <a:lumMod val="75000"/>
                      </a:schemeClr>
                    </a:solidFill>
                  </a:rPr>
                  <a:t>M€</a:t>
                </a:r>
              </a:p>
            </c:rich>
          </c:tx>
          <c:layout>
            <c:manualLayout>
              <c:xMode val="edge"/>
              <c:yMode val="edge"/>
              <c:x val="1.5182200378029559E-3"/>
              <c:y val="0.42092927399655505"/>
            </c:manualLayout>
          </c:layout>
          <c:overlay val="0"/>
          <c:spPr>
            <a:noFill/>
            <a:ln>
              <a:noFill/>
            </a:ln>
            <a:effectLst/>
          </c:spPr>
          <c:txPr>
            <a:bodyPr rot="0" spcFirstLastPara="1" vertOverflow="ellipsis" wrap="square" anchor="ctr" anchorCtr="1"/>
            <a:lstStyle/>
            <a:p>
              <a:pPr>
                <a:defRPr sz="1600" b="1" i="0" u="none" strike="noStrike" kern="1200" baseline="0">
                  <a:solidFill>
                    <a:schemeClr val="accent6">
                      <a:lumMod val="7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accent6">
                    <a:lumMod val="75000"/>
                  </a:schemeClr>
                </a:solidFill>
                <a:latin typeface="+mn-lt"/>
                <a:ea typeface="+mn-ea"/>
                <a:cs typeface="+mn-cs"/>
              </a:defRPr>
            </a:pPr>
            <a:endParaRPr lang="es-ES"/>
          </a:p>
        </c:txPr>
        <c:crossAx val="1184243583"/>
        <c:crosses val="autoZero"/>
        <c:crossBetween val="between"/>
        <c:majorUnit val="100"/>
      </c:valAx>
      <c:valAx>
        <c:axId val="1184245023"/>
        <c:scaling>
          <c:orientation val="minMax"/>
        </c:scaling>
        <c:delete val="0"/>
        <c:axPos val="r"/>
        <c:title>
          <c:tx>
            <c:rich>
              <a:bodyPr rot="-5400000" spcFirstLastPara="1" vertOverflow="ellipsis" vert="horz" wrap="square" anchor="ctr" anchorCtr="1"/>
              <a:lstStyle/>
              <a:p>
                <a:pPr>
                  <a:defRPr sz="1800" b="1" i="0" u="none" strike="noStrike" kern="1200" baseline="0">
                    <a:solidFill>
                      <a:srgbClr val="FF0000"/>
                    </a:solidFill>
                    <a:latin typeface="+mn-lt"/>
                    <a:ea typeface="+mn-ea"/>
                    <a:cs typeface="+mn-cs"/>
                  </a:defRPr>
                </a:pPr>
                <a:r>
                  <a:rPr lang="en-US" sz="1800" b="1" dirty="0">
                    <a:solidFill>
                      <a:srgbClr val="FF0000"/>
                    </a:solidFill>
                  </a:rPr>
                  <a:t>Grado de </a:t>
                </a:r>
                <a:r>
                  <a:rPr lang="en-US" sz="1800" b="1" dirty="0" err="1">
                    <a:solidFill>
                      <a:srgbClr val="FF0000"/>
                    </a:solidFill>
                  </a:rPr>
                  <a:t>acogida</a:t>
                </a:r>
                <a:endParaRPr lang="en-US" sz="1800" b="1" dirty="0">
                  <a:solidFill>
                    <a:srgbClr val="FF0000"/>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rgbClr val="FF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FF0000"/>
                </a:solidFill>
                <a:latin typeface="+mn-lt"/>
                <a:ea typeface="+mn-ea"/>
                <a:cs typeface="+mn-cs"/>
              </a:defRPr>
            </a:pPr>
            <a:endParaRPr lang="es-ES"/>
          </a:p>
        </c:txPr>
        <c:crossAx val="1184245503"/>
        <c:crosses val="max"/>
        <c:crossBetween val="between"/>
      </c:valAx>
      <c:catAx>
        <c:axId val="1184245503"/>
        <c:scaling>
          <c:orientation val="minMax"/>
        </c:scaling>
        <c:delete val="1"/>
        <c:axPos val="b"/>
        <c:numFmt formatCode="General" sourceLinked="1"/>
        <c:majorTickMark val="none"/>
        <c:minorTickMark val="none"/>
        <c:tickLblPos val="nextTo"/>
        <c:crossAx val="1184245023"/>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bg2">
                    <a:lumMod val="25000"/>
                  </a:schemeClr>
                </a:solidFill>
                <a:latin typeface="+mn-lt"/>
                <a:ea typeface="+mn-ea"/>
                <a:cs typeface="+mn-cs"/>
              </a:defRPr>
            </a:pPr>
            <a:r>
              <a:rPr lang="es-ES" sz="2000" b="1" dirty="0">
                <a:solidFill>
                  <a:schemeClr val="tx1"/>
                </a:solidFill>
              </a:rPr>
              <a:t>Pago de </a:t>
            </a:r>
            <a:r>
              <a:rPr lang="es-ES" sz="2000" b="1" dirty="0" err="1">
                <a:solidFill>
                  <a:schemeClr val="tx1"/>
                </a:solidFill>
              </a:rPr>
              <a:t>Ecorregímenes</a:t>
            </a:r>
            <a:r>
              <a:rPr lang="es-ES" sz="2000" b="1" dirty="0">
                <a:solidFill>
                  <a:schemeClr val="tx1"/>
                </a:solidFill>
              </a:rPr>
              <a:t> en campaña 2023</a:t>
            </a:r>
            <a:r>
              <a:rPr lang="es-ES" sz="2000" b="1" baseline="0" dirty="0">
                <a:solidFill>
                  <a:schemeClr val="tx1"/>
                </a:solidFill>
              </a:rPr>
              <a:t> por tipo de práctica (M€)</a:t>
            </a:r>
            <a:endParaRPr lang="es-ES" sz="2000" b="1" dirty="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bg2">
                  <a:lumMod val="25000"/>
                </a:schemeClr>
              </a:solidFill>
              <a:latin typeface="+mn-lt"/>
              <a:ea typeface="+mn-ea"/>
              <a:cs typeface="+mn-cs"/>
            </a:defRPr>
          </a:pPr>
          <a:endParaRPr lang="es-ES"/>
        </a:p>
      </c:txPr>
    </c:title>
    <c:autoTitleDeleted val="0"/>
    <c:plotArea>
      <c:layout/>
      <c:barChart>
        <c:barDir val="bar"/>
        <c:grouping val="clustered"/>
        <c:varyColors val="0"/>
        <c:ser>
          <c:idx val="0"/>
          <c:order val="0"/>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'ECORREGÍMENES 2024'!$F$22:$F$25</c:f>
              <c:strCache>
                <c:ptCount val="4"/>
                <c:pt idx="0">
                  <c:v>Pastoreo extensivo, siega y biodiversidad</c:v>
                </c:pt>
                <c:pt idx="1">
                  <c:v>Rotación de cultivos y siembra directa</c:v>
                </c:pt>
                <c:pt idx="2">
                  <c:v>Cubiertas vegetales (vivas o inertes) en cultivos leñosos</c:v>
                </c:pt>
                <c:pt idx="3">
                  <c:v>Espacios de biodiversidad</c:v>
                </c:pt>
              </c:strCache>
            </c:strRef>
          </c:cat>
          <c:val>
            <c:numRef>
              <c:f>'ECORREGÍMENES 2024'!$G$22:$G$25</c:f>
              <c:numCache>
                <c:formatCode>0.0</c:formatCode>
                <c:ptCount val="4"/>
                <c:pt idx="0">
                  <c:v>232.04541369</c:v>
                </c:pt>
                <c:pt idx="1">
                  <c:v>437.22315678999996</c:v>
                </c:pt>
                <c:pt idx="2">
                  <c:v>300.57487710999993</c:v>
                </c:pt>
                <c:pt idx="3">
                  <c:v>142.22586602999999</c:v>
                </c:pt>
              </c:numCache>
            </c:numRef>
          </c:val>
          <c:extLst>
            <c:ext xmlns:c16="http://schemas.microsoft.com/office/drawing/2014/chart" uri="{C3380CC4-5D6E-409C-BE32-E72D297353CC}">
              <c16:uniqueId val="{00000000-0BDB-4E2D-B862-3B70F71C2D99}"/>
            </c:ext>
          </c:extLst>
        </c:ser>
        <c:dLbls>
          <c:showLegendKey val="0"/>
          <c:showVal val="0"/>
          <c:showCatName val="0"/>
          <c:showSerName val="0"/>
          <c:showPercent val="0"/>
          <c:showBubbleSize val="0"/>
        </c:dLbls>
        <c:gapWidth val="182"/>
        <c:axId val="1186657024"/>
        <c:axId val="1186668544"/>
      </c:barChart>
      <c:catAx>
        <c:axId val="1186657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ES"/>
          </a:p>
        </c:txPr>
        <c:crossAx val="1186668544"/>
        <c:crosses val="autoZero"/>
        <c:auto val="1"/>
        <c:lblAlgn val="ctr"/>
        <c:lblOffset val="100"/>
        <c:noMultiLvlLbl val="0"/>
      </c:catAx>
      <c:valAx>
        <c:axId val="1186668544"/>
        <c:scaling>
          <c:orientation val="minMax"/>
        </c:scaling>
        <c:delete val="0"/>
        <c:axPos val="b"/>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1866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BF96C-007F-4934-8FC5-D2F9C3DB86E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ES"/>
        </a:p>
      </dgm:t>
    </dgm:pt>
    <dgm:pt modelId="{7AF5096B-6C07-4214-8688-764DDB85A43A}">
      <dgm:prSet phldrT="[Texto]" custT="1"/>
      <dgm:spPr>
        <a:solidFill>
          <a:schemeClr val="accent4">
            <a:lumMod val="75000"/>
          </a:schemeClr>
        </a:solidFill>
      </dgm:spPr>
      <dgm:t>
        <a:bodyPr/>
        <a:lstStyle/>
        <a:p>
          <a:r>
            <a:rPr lang="es-ES" sz="1200" b="1" dirty="0">
              <a:latin typeface="+mn-lt"/>
            </a:rPr>
            <a:t>Suelo</a:t>
          </a:r>
        </a:p>
      </dgm:t>
    </dgm:pt>
    <dgm:pt modelId="{F0524F22-EAFD-4AFC-8EF2-270A4151A5B4}" type="parTrans" cxnId="{CAF477A4-2EB4-403A-B25B-241D2C522AD9}">
      <dgm:prSet/>
      <dgm:spPr/>
      <dgm:t>
        <a:bodyPr/>
        <a:lstStyle/>
        <a:p>
          <a:endParaRPr lang="es-ES" sz="1800" b="1">
            <a:latin typeface="+mn-lt"/>
          </a:endParaRPr>
        </a:p>
      </dgm:t>
    </dgm:pt>
    <dgm:pt modelId="{A2A8441A-F29E-4510-90CA-CAF2E310264D}" type="sibTrans" cxnId="{CAF477A4-2EB4-403A-B25B-241D2C522AD9}">
      <dgm:prSet/>
      <dgm:spPr/>
      <dgm:t>
        <a:bodyPr/>
        <a:lstStyle/>
        <a:p>
          <a:endParaRPr lang="es-ES" sz="1800" b="1">
            <a:latin typeface="+mn-lt"/>
          </a:endParaRPr>
        </a:p>
      </dgm:t>
    </dgm:pt>
    <dgm:pt modelId="{0E3FE0FF-20D9-4E21-99AD-FA2CA7869936}">
      <dgm:prSet phldrT="[Texto]" custT="1"/>
      <dgm:spPr>
        <a:solidFill>
          <a:srgbClr val="FF6600"/>
        </a:solidFill>
      </dgm:spPr>
      <dgm:t>
        <a:bodyPr/>
        <a:lstStyle/>
        <a:p>
          <a:r>
            <a:rPr lang="es-ES" sz="1400" b="1" dirty="0">
              <a:latin typeface="+mn-lt"/>
            </a:rPr>
            <a:t>Bio-diversidad</a:t>
          </a:r>
        </a:p>
      </dgm:t>
    </dgm:pt>
    <dgm:pt modelId="{806AB283-485F-4B83-B2E8-D558C67E8544}" type="parTrans" cxnId="{3BCB6317-7D31-48B9-91A2-9126226E1A57}">
      <dgm:prSet/>
      <dgm:spPr/>
      <dgm:t>
        <a:bodyPr/>
        <a:lstStyle/>
        <a:p>
          <a:endParaRPr lang="es-ES" sz="1800" b="1">
            <a:latin typeface="+mn-lt"/>
          </a:endParaRPr>
        </a:p>
      </dgm:t>
    </dgm:pt>
    <dgm:pt modelId="{4AEE5AC7-86CF-4DD9-8B2F-2DB9D91EED93}" type="sibTrans" cxnId="{3BCB6317-7D31-48B9-91A2-9126226E1A57}">
      <dgm:prSet/>
      <dgm:spPr/>
      <dgm:t>
        <a:bodyPr/>
        <a:lstStyle/>
        <a:p>
          <a:endParaRPr lang="es-ES" sz="1800" b="1">
            <a:latin typeface="+mn-lt"/>
          </a:endParaRPr>
        </a:p>
      </dgm:t>
    </dgm:pt>
    <dgm:pt modelId="{782E2A29-4212-4700-B22E-C2D151F7C0EB}">
      <dgm:prSet phldrT="[Texto]" custT="1"/>
      <dgm:spPr>
        <a:solidFill>
          <a:schemeClr val="bg1">
            <a:lumMod val="65000"/>
          </a:schemeClr>
        </a:solidFill>
      </dgm:spPr>
      <dgm:t>
        <a:bodyPr/>
        <a:lstStyle/>
        <a:p>
          <a:r>
            <a:rPr lang="es-ES" sz="1200" b="1" dirty="0">
              <a:latin typeface="+mn-lt"/>
            </a:rPr>
            <a:t>Reducción de emisiones</a:t>
          </a:r>
        </a:p>
      </dgm:t>
    </dgm:pt>
    <dgm:pt modelId="{F59896DA-2AA3-4301-89EB-014B07718288}" type="parTrans" cxnId="{9875F362-A5DB-4720-AA63-C361D6990FC9}">
      <dgm:prSet/>
      <dgm:spPr/>
      <dgm:t>
        <a:bodyPr/>
        <a:lstStyle/>
        <a:p>
          <a:endParaRPr lang="es-ES" sz="1800" b="1">
            <a:latin typeface="+mn-lt"/>
          </a:endParaRPr>
        </a:p>
      </dgm:t>
    </dgm:pt>
    <dgm:pt modelId="{5A6474FE-B63D-49D4-945B-43BCCF604615}" type="sibTrans" cxnId="{9875F362-A5DB-4720-AA63-C361D6990FC9}">
      <dgm:prSet/>
      <dgm:spPr/>
      <dgm:t>
        <a:bodyPr/>
        <a:lstStyle/>
        <a:p>
          <a:endParaRPr lang="es-ES" sz="1800" b="1">
            <a:latin typeface="+mn-lt"/>
          </a:endParaRPr>
        </a:p>
      </dgm:t>
    </dgm:pt>
    <dgm:pt modelId="{BFF4D37F-547B-4CC9-B1F8-4F359BB70CAD}">
      <dgm:prSet phldrT="[Texto]" custT="1"/>
      <dgm:spPr/>
      <dgm:t>
        <a:bodyPr/>
        <a:lstStyle/>
        <a:p>
          <a:r>
            <a:rPr lang="es-ES" sz="1200" b="1" dirty="0">
              <a:latin typeface="+mn-lt"/>
            </a:rPr>
            <a:t>Calidad de recursos naturales</a:t>
          </a:r>
        </a:p>
      </dgm:t>
    </dgm:pt>
    <dgm:pt modelId="{11A7F3B7-0056-4588-BCE7-A1AFFC740E8F}" type="parTrans" cxnId="{76067821-01D4-4175-91C8-F93B194B21BC}">
      <dgm:prSet/>
      <dgm:spPr/>
      <dgm:t>
        <a:bodyPr/>
        <a:lstStyle/>
        <a:p>
          <a:endParaRPr lang="es-ES" sz="1800" b="1">
            <a:latin typeface="+mn-lt"/>
          </a:endParaRPr>
        </a:p>
      </dgm:t>
    </dgm:pt>
    <dgm:pt modelId="{E3B664E7-B665-4C27-B694-E8DF8CDE721E}" type="sibTrans" cxnId="{76067821-01D4-4175-91C8-F93B194B21BC}">
      <dgm:prSet/>
      <dgm:spPr/>
      <dgm:t>
        <a:bodyPr/>
        <a:lstStyle/>
        <a:p>
          <a:endParaRPr lang="es-ES" sz="1800" b="1">
            <a:latin typeface="+mn-lt"/>
          </a:endParaRPr>
        </a:p>
      </dgm:t>
    </dgm:pt>
    <dgm:pt modelId="{4763A830-4B61-4F36-B03E-24A59F179899}">
      <dgm:prSet phldrT="[Texto]" custT="1"/>
      <dgm:spPr>
        <a:solidFill>
          <a:schemeClr val="accent6">
            <a:lumMod val="75000"/>
          </a:schemeClr>
        </a:solidFill>
      </dgm:spPr>
      <dgm:t>
        <a:bodyPr/>
        <a:lstStyle/>
        <a:p>
          <a:r>
            <a:rPr lang="es-ES" sz="1600" b="1" dirty="0" err="1">
              <a:latin typeface="+mn-lt"/>
            </a:rPr>
            <a:t>Ecorregímenes</a:t>
          </a:r>
          <a:r>
            <a:rPr lang="es-ES" sz="1600" b="1" dirty="0">
              <a:latin typeface="+mn-lt"/>
            </a:rPr>
            <a:t> </a:t>
          </a:r>
        </a:p>
        <a:p>
          <a:r>
            <a:rPr lang="es-ES" sz="2400" b="1" dirty="0">
              <a:latin typeface="+mn-lt"/>
            </a:rPr>
            <a:t>1.112 M€</a:t>
          </a:r>
          <a:endParaRPr lang="es-ES" sz="1600" b="1" dirty="0">
            <a:latin typeface="+mn-lt"/>
          </a:endParaRPr>
        </a:p>
      </dgm:t>
    </dgm:pt>
    <dgm:pt modelId="{FC70D292-DA61-45D4-9413-16E4A6BF2B7F}" type="sibTrans" cxnId="{7D3E7B9C-C58D-46CB-BB8C-942096F12656}">
      <dgm:prSet/>
      <dgm:spPr/>
      <dgm:t>
        <a:bodyPr/>
        <a:lstStyle/>
        <a:p>
          <a:endParaRPr lang="es-ES" sz="1800" b="1">
            <a:latin typeface="+mn-lt"/>
          </a:endParaRPr>
        </a:p>
      </dgm:t>
    </dgm:pt>
    <dgm:pt modelId="{3251355A-1AE2-4A57-9F4F-EE48BA23B944}" type="parTrans" cxnId="{7D3E7B9C-C58D-46CB-BB8C-942096F12656}">
      <dgm:prSet/>
      <dgm:spPr/>
      <dgm:t>
        <a:bodyPr/>
        <a:lstStyle/>
        <a:p>
          <a:endParaRPr lang="es-ES" sz="1800" b="1">
            <a:latin typeface="+mn-lt"/>
          </a:endParaRPr>
        </a:p>
      </dgm:t>
    </dgm:pt>
    <dgm:pt modelId="{50BB8F14-3D2C-4BB2-814A-3E735713D647}" type="pres">
      <dgm:prSet presAssocID="{9EBBF96C-007F-4934-8FC5-D2F9C3DB86ED}" presName="Name0" presStyleCnt="0">
        <dgm:presLayoutVars>
          <dgm:chMax val="1"/>
          <dgm:dir/>
          <dgm:animLvl val="ctr"/>
          <dgm:resizeHandles val="exact"/>
        </dgm:presLayoutVars>
      </dgm:prSet>
      <dgm:spPr/>
    </dgm:pt>
    <dgm:pt modelId="{4E95A37A-7E98-48F0-BBD4-A6B91EB1A38F}" type="pres">
      <dgm:prSet presAssocID="{4763A830-4B61-4F36-B03E-24A59F179899}" presName="centerShape" presStyleLbl="node0" presStyleIdx="0" presStyleCnt="1" custScaleX="139560" custScaleY="129202"/>
      <dgm:spPr/>
    </dgm:pt>
    <dgm:pt modelId="{A93DF275-9EA6-47E7-BBED-837F61A3DB46}" type="pres">
      <dgm:prSet presAssocID="{7AF5096B-6C07-4214-8688-764DDB85A43A}" presName="node" presStyleLbl="node1" presStyleIdx="0" presStyleCnt="4">
        <dgm:presLayoutVars>
          <dgm:bulletEnabled val="1"/>
        </dgm:presLayoutVars>
      </dgm:prSet>
      <dgm:spPr/>
    </dgm:pt>
    <dgm:pt modelId="{6D4C112F-6EF1-4E45-A700-4F8044439F36}" type="pres">
      <dgm:prSet presAssocID="{7AF5096B-6C07-4214-8688-764DDB85A43A}" presName="dummy" presStyleCnt="0"/>
      <dgm:spPr/>
    </dgm:pt>
    <dgm:pt modelId="{B1E3D545-57D6-411E-A564-3020C8C6A662}" type="pres">
      <dgm:prSet presAssocID="{A2A8441A-F29E-4510-90CA-CAF2E310264D}" presName="sibTrans" presStyleLbl="sibTrans2D1" presStyleIdx="0" presStyleCnt="4"/>
      <dgm:spPr/>
    </dgm:pt>
    <dgm:pt modelId="{AF0732CE-022C-4AC8-BE5B-7DBDF808C0E5}" type="pres">
      <dgm:prSet presAssocID="{0E3FE0FF-20D9-4E21-99AD-FA2CA7869936}" presName="node" presStyleLbl="node1" presStyleIdx="1" presStyleCnt="4" custScaleX="121622" custScaleY="125054" custRadScaleRad="114280" custRadScaleInc="3619">
        <dgm:presLayoutVars>
          <dgm:bulletEnabled val="1"/>
        </dgm:presLayoutVars>
      </dgm:prSet>
      <dgm:spPr/>
    </dgm:pt>
    <dgm:pt modelId="{2176AECC-8A1D-4F74-AD35-41856ECE484A}" type="pres">
      <dgm:prSet presAssocID="{0E3FE0FF-20D9-4E21-99AD-FA2CA7869936}" presName="dummy" presStyleCnt="0"/>
      <dgm:spPr/>
    </dgm:pt>
    <dgm:pt modelId="{41E64D8D-2D43-458A-81DA-0DBA153999B6}" type="pres">
      <dgm:prSet presAssocID="{4AEE5AC7-86CF-4DD9-8B2F-2DB9D91EED93}" presName="sibTrans" presStyleLbl="sibTrans2D1" presStyleIdx="1" presStyleCnt="4"/>
      <dgm:spPr/>
    </dgm:pt>
    <dgm:pt modelId="{B7CEB5B7-F868-45A9-BA5F-E8649B2A7B01}" type="pres">
      <dgm:prSet presAssocID="{782E2A29-4212-4700-B22E-C2D151F7C0EB}" presName="node" presStyleLbl="node1" presStyleIdx="2" presStyleCnt="4" custScaleX="118358">
        <dgm:presLayoutVars>
          <dgm:bulletEnabled val="1"/>
        </dgm:presLayoutVars>
      </dgm:prSet>
      <dgm:spPr/>
    </dgm:pt>
    <dgm:pt modelId="{8B4C1833-16A4-49D8-80B2-F2F56DB19B9B}" type="pres">
      <dgm:prSet presAssocID="{782E2A29-4212-4700-B22E-C2D151F7C0EB}" presName="dummy" presStyleCnt="0"/>
      <dgm:spPr/>
    </dgm:pt>
    <dgm:pt modelId="{113DDCFC-0543-4ECC-866B-87A272DFCA37}" type="pres">
      <dgm:prSet presAssocID="{5A6474FE-B63D-49D4-945B-43BCCF604615}" presName="sibTrans" presStyleLbl="sibTrans2D1" presStyleIdx="2" presStyleCnt="4"/>
      <dgm:spPr/>
    </dgm:pt>
    <dgm:pt modelId="{AE5F402A-199C-4A83-BA40-C292805833A3}" type="pres">
      <dgm:prSet presAssocID="{BFF4D37F-547B-4CC9-B1F8-4F359BB70CAD}" presName="node" presStyleLbl="node1" presStyleIdx="3" presStyleCnt="4" custRadScaleRad="105452" custRadScaleInc="1741">
        <dgm:presLayoutVars>
          <dgm:bulletEnabled val="1"/>
        </dgm:presLayoutVars>
      </dgm:prSet>
      <dgm:spPr/>
    </dgm:pt>
    <dgm:pt modelId="{07AC7C2B-32BB-4C58-99D5-AC95E831A3AD}" type="pres">
      <dgm:prSet presAssocID="{BFF4D37F-547B-4CC9-B1F8-4F359BB70CAD}" presName="dummy" presStyleCnt="0"/>
      <dgm:spPr/>
    </dgm:pt>
    <dgm:pt modelId="{D2247519-D3D0-490E-9B17-B59A444FD64A}" type="pres">
      <dgm:prSet presAssocID="{E3B664E7-B665-4C27-B694-E8DF8CDE721E}" presName="sibTrans" presStyleLbl="sibTrans2D1" presStyleIdx="3" presStyleCnt="4"/>
      <dgm:spPr/>
    </dgm:pt>
  </dgm:ptLst>
  <dgm:cxnLst>
    <dgm:cxn modelId="{58E9A00E-D54E-4FB6-94A3-8709F41855D5}" type="presOf" srcId="{BFF4D37F-547B-4CC9-B1F8-4F359BB70CAD}" destId="{AE5F402A-199C-4A83-BA40-C292805833A3}" srcOrd="0" destOrd="0" presId="urn:microsoft.com/office/officeart/2005/8/layout/radial6"/>
    <dgm:cxn modelId="{3BCB6317-7D31-48B9-91A2-9126226E1A57}" srcId="{4763A830-4B61-4F36-B03E-24A59F179899}" destId="{0E3FE0FF-20D9-4E21-99AD-FA2CA7869936}" srcOrd="1" destOrd="0" parTransId="{806AB283-485F-4B83-B2E8-D558C67E8544}" sibTransId="{4AEE5AC7-86CF-4DD9-8B2F-2DB9D91EED93}"/>
    <dgm:cxn modelId="{67A07618-50BE-4C64-A754-2F985B3CFE9F}" type="presOf" srcId="{4AEE5AC7-86CF-4DD9-8B2F-2DB9D91EED93}" destId="{41E64D8D-2D43-458A-81DA-0DBA153999B6}" srcOrd="0" destOrd="0" presId="urn:microsoft.com/office/officeart/2005/8/layout/radial6"/>
    <dgm:cxn modelId="{E7C7DB1C-86A2-4E77-9E71-C63815093E9F}" type="presOf" srcId="{A2A8441A-F29E-4510-90CA-CAF2E310264D}" destId="{B1E3D545-57D6-411E-A564-3020C8C6A662}" srcOrd="0" destOrd="0" presId="urn:microsoft.com/office/officeart/2005/8/layout/radial6"/>
    <dgm:cxn modelId="{4910341F-B5C6-4EA8-8D7B-A12925AC22D3}" type="presOf" srcId="{4763A830-4B61-4F36-B03E-24A59F179899}" destId="{4E95A37A-7E98-48F0-BBD4-A6B91EB1A38F}" srcOrd="0" destOrd="0" presId="urn:microsoft.com/office/officeart/2005/8/layout/radial6"/>
    <dgm:cxn modelId="{76067821-01D4-4175-91C8-F93B194B21BC}" srcId="{4763A830-4B61-4F36-B03E-24A59F179899}" destId="{BFF4D37F-547B-4CC9-B1F8-4F359BB70CAD}" srcOrd="3" destOrd="0" parTransId="{11A7F3B7-0056-4588-BCE7-A1AFFC740E8F}" sibTransId="{E3B664E7-B665-4C27-B694-E8DF8CDE721E}"/>
    <dgm:cxn modelId="{9875F362-A5DB-4720-AA63-C361D6990FC9}" srcId="{4763A830-4B61-4F36-B03E-24A59F179899}" destId="{782E2A29-4212-4700-B22E-C2D151F7C0EB}" srcOrd="2" destOrd="0" parTransId="{F59896DA-2AA3-4301-89EB-014B07718288}" sibTransId="{5A6474FE-B63D-49D4-945B-43BCCF604615}"/>
    <dgm:cxn modelId="{AA1CDC49-F998-4ECE-91D6-112C4835B54C}" type="presOf" srcId="{9EBBF96C-007F-4934-8FC5-D2F9C3DB86ED}" destId="{50BB8F14-3D2C-4BB2-814A-3E735713D647}" srcOrd="0" destOrd="0" presId="urn:microsoft.com/office/officeart/2005/8/layout/radial6"/>
    <dgm:cxn modelId="{DF14114D-99DC-4F1C-9ABE-A0ECBCBE30EA}" type="presOf" srcId="{7AF5096B-6C07-4214-8688-764DDB85A43A}" destId="{A93DF275-9EA6-47E7-BBED-837F61A3DB46}" srcOrd="0" destOrd="0" presId="urn:microsoft.com/office/officeart/2005/8/layout/radial6"/>
    <dgm:cxn modelId="{69F3E64F-9BDD-40EF-B98A-F2C9C15133F8}" type="presOf" srcId="{E3B664E7-B665-4C27-B694-E8DF8CDE721E}" destId="{D2247519-D3D0-490E-9B17-B59A444FD64A}" srcOrd="0" destOrd="0" presId="urn:microsoft.com/office/officeart/2005/8/layout/radial6"/>
    <dgm:cxn modelId="{7D3E7B9C-C58D-46CB-BB8C-942096F12656}" srcId="{9EBBF96C-007F-4934-8FC5-D2F9C3DB86ED}" destId="{4763A830-4B61-4F36-B03E-24A59F179899}" srcOrd="0" destOrd="0" parTransId="{3251355A-1AE2-4A57-9F4F-EE48BA23B944}" sibTransId="{FC70D292-DA61-45D4-9413-16E4A6BF2B7F}"/>
    <dgm:cxn modelId="{CAF477A4-2EB4-403A-B25B-241D2C522AD9}" srcId="{4763A830-4B61-4F36-B03E-24A59F179899}" destId="{7AF5096B-6C07-4214-8688-764DDB85A43A}" srcOrd="0" destOrd="0" parTransId="{F0524F22-EAFD-4AFC-8EF2-270A4151A5B4}" sibTransId="{A2A8441A-F29E-4510-90CA-CAF2E310264D}"/>
    <dgm:cxn modelId="{4D21E4D9-3A6F-4542-BD63-454D20C141A0}" type="presOf" srcId="{5A6474FE-B63D-49D4-945B-43BCCF604615}" destId="{113DDCFC-0543-4ECC-866B-87A272DFCA37}" srcOrd="0" destOrd="0" presId="urn:microsoft.com/office/officeart/2005/8/layout/radial6"/>
    <dgm:cxn modelId="{79D59FDA-77D2-4EF1-9953-66DC32E0A7C6}" type="presOf" srcId="{782E2A29-4212-4700-B22E-C2D151F7C0EB}" destId="{B7CEB5B7-F868-45A9-BA5F-E8649B2A7B01}" srcOrd="0" destOrd="0" presId="urn:microsoft.com/office/officeart/2005/8/layout/radial6"/>
    <dgm:cxn modelId="{DB872EE9-2FF2-4A66-8CB4-C2EBA9AD8A33}" type="presOf" srcId="{0E3FE0FF-20D9-4E21-99AD-FA2CA7869936}" destId="{AF0732CE-022C-4AC8-BE5B-7DBDF808C0E5}" srcOrd="0" destOrd="0" presId="urn:microsoft.com/office/officeart/2005/8/layout/radial6"/>
    <dgm:cxn modelId="{FE4C5F88-E188-4453-9E2A-18FE57A29E7A}" type="presParOf" srcId="{50BB8F14-3D2C-4BB2-814A-3E735713D647}" destId="{4E95A37A-7E98-48F0-BBD4-A6B91EB1A38F}" srcOrd="0" destOrd="0" presId="urn:microsoft.com/office/officeart/2005/8/layout/radial6"/>
    <dgm:cxn modelId="{00C96A8A-123B-4D51-9EEB-2ED69A19A204}" type="presParOf" srcId="{50BB8F14-3D2C-4BB2-814A-3E735713D647}" destId="{A93DF275-9EA6-47E7-BBED-837F61A3DB46}" srcOrd="1" destOrd="0" presId="urn:microsoft.com/office/officeart/2005/8/layout/radial6"/>
    <dgm:cxn modelId="{67787BF9-EE2D-4E17-B966-1B744EBC1860}" type="presParOf" srcId="{50BB8F14-3D2C-4BB2-814A-3E735713D647}" destId="{6D4C112F-6EF1-4E45-A700-4F8044439F36}" srcOrd="2" destOrd="0" presId="urn:microsoft.com/office/officeart/2005/8/layout/radial6"/>
    <dgm:cxn modelId="{C5ACE6D0-B74F-4815-9174-75A936C2785F}" type="presParOf" srcId="{50BB8F14-3D2C-4BB2-814A-3E735713D647}" destId="{B1E3D545-57D6-411E-A564-3020C8C6A662}" srcOrd="3" destOrd="0" presId="urn:microsoft.com/office/officeart/2005/8/layout/radial6"/>
    <dgm:cxn modelId="{476944C5-3D03-4DA0-82AA-B6EAF0849335}" type="presParOf" srcId="{50BB8F14-3D2C-4BB2-814A-3E735713D647}" destId="{AF0732CE-022C-4AC8-BE5B-7DBDF808C0E5}" srcOrd="4" destOrd="0" presId="urn:microsoft.com/office/officeart/2005/8/layout/radial6"/>
    <dgm:cxn modelId="{6929F78C-A4DF-4747-A723-C4D4C8A47C13}" type="presParOf" srcId="{50BB8F14-3D2C-4BB2-814A-3E735713D647}" destId="{2176AECC-8A1D-4F74-AD35-41856ECE484A}" srcOrd="5" destOrd="0" presId="urn:microsoft.com/office/officeart/2005/8/layout/radial6"/>
    <dgm:cxn modelId="{8C740DD9-9E6A-4AB5-9F6E-0EAB1FD38230}" type="presParOf" srcId="{50BB8F14-3D2C-4BB2-814A-3E735713D647}" destId="{41E64D8D-2D43-458A-81DA-0DBA153999B6}" srcOrd="6" destOrd="0" presId="urn:microsoft.com/office/officeart/2005/8/layout/radial6"/>
    <dgm:cxn modelId="{B94CE053-B5A2-47AA-9F5D-4140B33B37E1}" type="presParOf" srcId="{50BB8F14-3D2C-4BB2-814A-3E735713D647}" destId="{B7CEB5B7-F868-45A9-BA5F-E8649B2A7B01}" srcOrd="7" destOrd="0" presId="urn:microsoft.com/office/officeart/2005/8/layout/radial6"/>
    <dgm:cxn modelId="{485C935A-607B-4597-8A2B-62D40B551905}" type="presParOf" srcId="{50BB8F14-3D2C-4BB2-814A-3E735713D647}" destId="{8B4C1833-16A4-49D8-80B2-F2F56DB19B9B}" srcOrd="8" destOrd="0" presId="urn:microsoft.com/office/officeart/2005/8/layout/radial6"/>
    <dgm:cxn modelId="{646C19F3-8BD7-43D1-9D1F-29884A760567}" type="presParOf" srcId="{50BB8F14-3D2C-4BB2-814A-3E735713D647}" destId="{113DDCFC-0543-4ECC-866B-87A272DFCA37}" srcOrd="9" destOrd="0" presId="urn:microsoft.com/office/officeart/2005/8/layout/radial6"/>
    <dgm:cxn modelId="{43E47083-367E-485C-B3E1-CEA3226D7FD9}" type="presParOf" srcId="{50BB8F14-3D2C-4BB2-814A-3E735713D647}" destId="{AE5F402A-199C-4A83-BA40-C292805833A3}" srcOrd="10" destOrd="0" presId="urn:microsoft.com/office/officeart/2005/8/layout/radial6"/>
    <dgm:cxn modelId="{375F61A6-9152-4D43-8AE7-459F487951C1}" type="presParOf" srcId="{50BB8F14-3D2C-4BB2-814A-3E735713D647}" destId="{07AC7C2B-32BB-4C58-99D5-AC95E831A3AD}" srcOrd="11" destOrd="0" presId="urn:microsoft.com/office/officeart/2005/8/layout/radial6"/>
    <dgm:cxn modelId="{7DBB96D7-FE17-449C-BDBC-6382FA1519D4}" type="presParOf" srcId="{50BB8F14-3D2C-4BB2-814A-3E735713D647}" destId="{D2247519-D3D0-490E-9B17-B59A444FD64A}"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7519-D3D0-490E-9B17-B59A444FD64A}">
      <dsp:nvSpPr>
        <dsp:cNvPr id="0" name=""/>
        <dsp:cNvSpPr/>
      </dsp:nvSpPr>
      <dsp:spPr>
        <a:xfrm>
          <a:off x="1062229" y="445148"/>
          <a:ext cx="2987080" cy="2987080"/>
        </a:xfrm>
        <a:prstGeom prst="blockArc">
          <a:avLst>
            <a:gd name="adj1" fmla="val 10827935"/>
            <a:gd name="adj2" fmla="val 16387482"/>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DDCFC-0543-4ECC-866B-87A272DFCA37}">
      <dsp:nvSpPr>
        <dsp:cNvPr id="0" name=""/>
        <dsp:cNvSpPr/>
      </dsp:nvSpPr>
      <dsp:spPr>
        <a:xfrm>
          <a:off x="1062187" y="449488"/>
          <a:ext cx="2987080" cy="2987080"/>
        </a:xfrm>
        <a:prstGeom prst="blockArc">
          <a:avLst>
            <a:gd name="adj1" fmla="val 5212420"/>
            <a:gd name="adj2" fmla="val 1083816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E64D8D-2D43-458A-81DA-0DBA153999B6}">
      <dsp:nvSpPr>
        <dsp:cNvPr id="0" name=""/>
        <dsp:cNvSpPr/>
      </dsp:nvSpPr>
      <dsp:spPr>
        <a:xfrm>
          <a:off x="1349876" y="462239"/>
          <a:ext cx="2987080" cy="2987080"/>
        </a:xfrm>
        <a:prstGeom prst="blockArc">
          <a:avLst>
            <a:gd name="adj1" fmla="val 39279"/>
            <a:gd name="adj2" fmla="val 589210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E3D545-57D6-411E-A564-3020C8C6A662}">
      <dsp:nvSpPr>
        <dsp:cNvPr id="0" name=""/>
        <dsp:cNvSpPr/>
      </dsp:nvSpPr>
      <dsp:spPr>
        <a:xfrm>
          <a:off x="1350526" y="432301"/>
          <a:ext cx="2987080" cy="2987080"/>
        </a:xfrm>
        <a:prstGeom prst="blockArc">
          <a:avLst>
            <a:gd name="adj1" fmla="val 15706346"/>
            <a:gd name="adj2" fmla="val 109842"/>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95A37A-7E98-48F0-BBD4-A6B91EB1A38F}">
      <dsp:nvSpPr>
        <dsp:cNvPr id="0" name=""/>
        <dsp:cNvSpPr/>
      </dsp:nvSpPr>
      <dsp:spPr>
        <a:xfrm>
          <a:off x="1675708" y="1052494"/>
          <a:ext cx="1919166" cy="177672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err="1">
              <a:latin typeface="+mn-lt"/>
            </a:rPr>
            <a:t>Ecorregímenes</a:t>
          </a:r>
          <a:r>
            <a:rPr lang="es-ES" sz="1600" b="1" kern="1200" dirty="0">
              <a:latin typeface="+mn-lt"/>
            </a:rPr>
            <a:t> </a:t>
          </a:r>
        </a:p>
        <a:p>
          <a:pPr marL="0" lvl="0" indent="0" algn="ctr" defTabSz="711200">
            <a:lnSpc>
              <a:spcPct val="90000"/>
            </a:lnSpc>
            <a:spcBef>
              <a:spcPct val="0"/>
            </a:spcBef>
            <a:spcAft>
              <a:spcPct val="35000"/>
            </a:spcAft>
            <a:buNone/>
          </a:pPr>
          <a:r>
            <a:rPr lang="es-ES" sz="2400" b="1" kern="1200" dirty="0">
              <a:latin typeface="+mn-lt"/>
            </a:rPr>
            <a:t>1.112 M€</a:t>
          </a:r>
          <a:endParaRPr lang="es-ES" sz="1600" b="1" kern="1200" dirty="0">
            <a:latin typeface="+mn-lt"/>
          </a:endParaRPr>
        </a:p>
      </dsp:txBody>
      <dsp:txXfrm>
        <a:off x="1956763" y="1312690"/>
        <a:ext cx="1357056" cy="1256335"/>
      </dsp:txXfrm>
    </dsp:sp>
    <dsp:sp modelId="{A93DF275-9EA6-47E7-BBED-837F61A3DB46}">
      <dsp:nvSpPr>
        <dsp:cNvPr id="0" name=""/>
        <dsp:cNvSpPr/>
      </dsp:nvSpPr>
      <dsp:spPr>
        <a:xfrm>
          <a:off x="2153987" y="667"/>
          <a:ext cx="962608" cy="962608"/>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n-lt"/>
            </a:rPr>
            <a:t>Suelo</a:t>
          </a:r>
        </a:p>
      </dsp:txBody>
      <dsp:txXfrm>
        <a:off x="2294958" y="141638"/>
        <a:ext cx="680666" cy="680666"/>
      </dsp:txXfrm>
    </dsp:sp>
    <dsp:sp modelId="{AF0732CE-022C-4AC8-BE5B-7DBDF808C0E5}">
      <dsp:nvSpPr>
        <dsp:cNvPr id="0" name=""/>
        <dsp:cNvSpPr/>
      </dsp:nvSpPr>
      <dsp:spPr>
        <a:xfrm>
          <a:off x="3716836" y="1370557"/>
          <a:ext cx="1170743" cy="1203780"/>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mn-lt"/>
            </a:rPr>
            <a:t>Bio-diversidad</a:t>
          </a:r>
        </a:p>
      </dsp:txBody>
      <dsp:txXfrm>
        <a:off x="3888287" y="1546846"/>
        <a:ext cx="827841" cy="851202"/>
      </dsp:txXfrm>
    </dsp:sp>
    <dsp:sp modelId="{B7CEB5B7-F868-45A9-BA5F-E8649B2A7B01}">
      <dsp:nvSpPr>
        <dsp:cNvPr id="0" name=""/>
        <dsp:cNvSpPr/>
      </dsp:nvSpPr>
      <dsp:spPr>
        <a:xfrm>
          <a:off x="2065630" y="2918440"/>
          <a:ext cx="1139324" cy="962608"/>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n-lt"/>
            </a:rPr>
            <a:t>Reducción de emisiones</a:t>
          </a:r>
        </a:p>
      </dsp:txBody>
      <dsp:txXfrm>
        <a:off x="2232480" y="3059411"/>
        <a:ext cx="805624" cy="680666"/>
      </dsp:txXfrm>
    </dsp:sp>
    <dsp:sp modelId="{AE5F402A-199C-4A83-BA40-C292805833A3}">
      <dsp:nvSpPr>
        <dsp:cNvPr id="0" name=""/>
        <dsp:cNvSpPr/>
      </dsp:nvSpPr>
      <dsp:spPr>
        <a:xfrm>
          <a:off x="615626" y="1445529"/>
          <a:ext cx="962608" cy="9626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n-lt"/>
            </a:rPr>
            <a:t>Calidad de recursos naturales</a:t>
          </a:r>
        </a:p>
      </dsp:txBody>
      <dsp:txXfrm>
        <a:off x="756597" y="1586500"/>
        <a:ext cx="680666" cy="68066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0.48323</cdr:x>
      <cdr:y>0.08498</cdr:y>
    </cdr:from>
    <cdr:to>
      <cdr:x>0.65963</cdr:x>
      <cdr:y>0.13271</cdr:y>
    </cdr:to>
    <cdr:sp macro="" textlink="">
      <cdr:nvSpPr>
        <cdr:cNvPr id="2" name="Flecha: a la derecha 1">
          <a:extLst xmlns:a="http://schemas.openxmlformats.org/drawingml/2006/main">
            <a:ext uri="{FF2B5EF4-FFF2-40B4-BE49-F238E27FC236}">
              <a16:creationId xmlns:a16="http://schemas.microsoft.com/office/drawing/2014/main" id="{077BCBF4-6B94-C91E-2E53-2FA3A09D35C4}"/>
            </a:ext>
          </a:extLst>
        </cdr:cNvPr>
        <cdr:cNvSpPr/>
      </cdr:nvSpPr>
      <cdr:spPr>
        <a:xfrm xmlns:a="http://schemas.openxmlformats.org/drawingml/2006/main" rot="21105503">
          <a:off x="2777303" y="306945"/>
          <a:ext cx="1013791" cy="172400"/>
        </a:xfrm>
        <a:prstGeom xmlns:a="http://schemas.openxmlformats.org/drawingml/2006/main" prst="rightArrow">
          <a:avLst/>
        </a:prstGeom>
        <a:solidFill xmlns:a="http://schemas.openxmlformats.org/drawingml/2006/main">
          <a:srgbClr val="FFCCCC"/>
        </a:solidFill>
        <a:ln xmlns:a="http://schemas.openxmlformats.org/drawingml/2006/main">
          <a:solidFill>
            <a:schemeClr val="accent2">
              <a:lumMod val="60000"/>
              <a:lumOff val="40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S"/>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0.09955</cdr:y>
    </cdr:from>
    <cdr:to>
      <cdr:x>0.5457</cdr:x>
      <cdr:y>0.44172</cdr:y>
    </cdr:to>
    <cdr:sp macro="" textlink="">
      <cdr:nvSpPr>
        <cdr:cNvPr id="2" name="Flecha: hacia arriba 1">
          <a:extLst xmlns:a="http://schemas.openxmlformats.org/drawingml/2006/main">
            <a:ext uri="{FF2B5EF4-FFF2-40B4-BE49-F238E27FC236}">
              <a16:creationId xmlns:a16="http://schemas.microsoft.com/office/drawing/2014/main" id="{D806E0A6-26C7-EA7B-97DB-FAE054EF0EE9}"/>
            </a:ext>
          </a:extLst>
        </cdr:cNvPr>
        <cdr:cNvSpPr/>
      </cdr:nvSpPr>
      <cdr:spPr>
        <a:xfrm xmlns:a="http://schemas.openxmlformats.org/drawingml/2006/main">
          <a:off x="2917834" y="337428"/>
          <a:ext cx="266700" cy="1159738"/>
        </a:xfrm>
        <a:prstGeom xmlns:a="http://schemas.openxmlformats.org/drawingml/2006/main" prst="upArrow">
          <a:avLst/>
        </a:prstGeom>
        <a:solidFill xmlns:a="http://schemas.openxmlformats.org/drawingml/2006/main">
          <a:schemeClr val="accent2">
            <a:lumMod val="40000"/>
            <a:lumOff val="60000"/>
          </a:schemeClr>
        </a:solidFill>
        <a:ln xmlns:a="http://schemas.openxmlformats.org/drawingml/2006/main">
          <a:solidFill>
            <a:schemeClr val="accent2">
              <a:lumMod val="7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DEEB68-57B0-4328-9BCE-02145625CB12}" type="datetimeFigureOut">
              <a:rPr lang="es-ES" smtClean="0"/>
              <a:t>27/03/2025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70C24D-7BCA-4F14-A0BC-6EB7F562B570}" type="slidenum">
              <a:rPr lang="es-ES" smtClean="0"/>
              <a:t>‹Nº›</a:t>
            </a:fld>
            <a:endParaRPr lang="es-ES"/>
          </a:p>
        </p:txBody>
      </p:sp>
    </p:spTree>
    <p:extLst>
      <p:ext uri="{BB962C8B-B14F-4D97-AF65-F5344CB8AC3E}">
        <p14:creationId xmlns:p14="http://schemas.microsoft.com/office/powerpoint/2010/main" val="98414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70C24D-7BCA-4F14-A0BC-6EB7F562B570}" type="slidenum">
              <a:rPr lang="es-ES" smtClean="0"/>
              <a:t>1</a:t>
            </a:fld>
            <a:endParaRPr lang="es-ES"/>
          </a:p>
        </p:txBody>
      </p:sp>
    </p:spTree>
    <p:extLst>
      <p:ext uri="{BB962C8B-B14F-4D97-AF65-F5344CB8AC3E}">
        <p14:creationId xmlns:p14="http://schemas.microsoft.com/office/powerpoint/2010/main" val="192645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En el marco de la nueva PAC, España ha conseguido que por primera vez se incorpore el enfoque de género como parte de uno de los objetivos de esta política, dada la brecha de género que todavía persiste en el medio rural. </a:t>
            </a:r>
          </a:p>
          <a:p>
            <a:pPr algn="just"/>
            <a:endParaRPr lang="es-ES" dirty="0"/>
          </a:p>
          <a:p>
            <a:pPr algn="just"/>
            <a:r>
              <a:rPr lang="es-ES" dirty="0"/>
              <a:t>Por primera vez también, se incrementan las ayudas en el primer pilar en caso de que el solicitante sea una mujer, en particular para el pago complementario a jóvenes, con un incremento del 15%. </a:t>
            </a:r>
          </a:p>
          <a:p>
            <a:pPr algn="just"/>
            <a:endParaRPr lang="es-ES" dirty="0"/>
          </a:p>
          <a:p>
            <a:pPr algn="just"/>
            <a:r>
              <a:rPr lang="es-ES" dirty="0"/>
              <a:t>España ha sido el único país de la UE en introducir una medida específica para mujeres en el marco de las ayudas directas de la PAC. </a:t>
            </a:r>
          </a:p>
          <a:p>
            <a:pPr algn="just"/>
            <a:endParaRPr lang="es-ES" dirty="0"/>
          </a:p>
          <a:p>
            <a:pPr algn="just"/>
            <a:r>
              <a:rPr lang="es-ES" dirty="0"/>
              <a:t>Sin embargo, a pesar de estos mayores apoyos, las cifras de solicitudes de jóvenes y de mujeres reflejan un estancamiento en la incorporación. </a:t>
            </a:r>
          </a:p>
          <a:p>
            <a:pPr algn="just"/>
            <a:endParaRPr lang="es-ES" dirty="0"/>
          </a:p>
          <a:p>
            <a:pPr algn="just"/>
            <a:r>
              <a:rPr lang="es-ES" dirty="0"/>
              <a:t>Así, en lo que se refiere al pago complementario a jóvenes, las solicitudes en 2023 ascendieron a 22.750 frente a las 23.842 de la campaña 2022. </a:t>
            </a:r>
          </a:p>
          <a:p>
            <a:pPr algn="just"/>
            <a:endParaRPr lang="es-ES" dirty="0"/>
          </a:p>
          <a:p>
            <a:pPr algn="just"/>
            <a:r>
              <a:rPr lang="es-ES" dirty="0"/>
              <a:t>Los datos de solicitudes de 2024 muestran una nueva bajada, con 20.289 solicitantes. Las mujeres que solicitan este pago se mantienen en torno a las 5.100-5.200, sin que se haya constatado un incremento en estos dos primeros años a pesar de la mayor ayuda. </a:t>
            </a:r>
          </a:p>
        </p:txBody>
      </p:sp>
      <p:sp>
        <p:nvSpPr>
          <p:cNvPr id="4" name="Marcador de número de diapositiva 3"/>
          <p:cNvSpPr>
            <a:spLocks noGrp="1"/>
          </p:cNvSpPr>
          <p:nvPr>
            <p:ph type="sldNum" sz="quarter" idx="5"/>
          </p:nvPr>
        </p:nvSpPr>
        <p:spPr/>
        <p:txBody>
          <a:bodyPr/>
          <a:lstStyle/>
          <a:p>
            <a:fld id="{2B70C24D-7BCA-4F14-A0BC-6EB7F562B570}" type="slidenum">
              <a:rPr lang="es-ES" smtClean="0"/>
              <a:t>10</a:t>
            </a:fld>
            <a:endParaRPr lang="es-ES"/>
          </a:p>
        </p:txBody>
      </p:sp>
    </p:spTree>
    <p:extLst>
      <p:ext uri="{BB962C8B-B14F-4D97-AF65-F5344CB8AC3E}">
        <p14:creationId xmlns:p14="http://schemas.microsoft.com/office/powerpoint/2010/main" val="116867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1" y="4715410"/>
            <a:ext cx="6746789" cy="6135094"/>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dirty="0"/>
              <a:t>Por primera vez, se establece un pago redistributivo que se concede a las primeras hectáreas de todas las explotaciones. Este pago se ha diseñado para favorecer a las explotaciones medianas profesionales utilizando un doble umbral para cada una de las 20 regiones agrarias, al que se asigna el 10% del presupuesto de las ayudas directas. Este pago también se financia de los importes obtenidos a través del capping y la degresividad. </a:t>
            </a:r>
            <a:r>
              <a:rPr lang="es-ES" b="1" dirty="0"/>
              <a:t>El techo previsto para esta ayuda era de 481 M€, pero gracias a la financiación adicional la cantidad finalmente ejecutada han sido 491 M€ (101,8% respecto al techo presupuestado).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s-ES" dirty="0"/>
              <a:t>Se confirma por tanto que el establecimiento del pago redistributivo beneficia más a las explotaciones de mediana y pequeña dimensión, que son quienes más la requieren, frente a las grandes explotaciones que por sus economías de escala presentan una menor dependencia de las ayudas.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00" dirty="0">
                <a:effectLst/>
                <a:ea typeface="Aptos" panose="020B0004020202020204" pitchFamily="34" charset="0"/>
                <a:cs typeface="Times New Roman" panose="02020603050405020304" pitchFamily="18" charset="0"/>
              </a:rPr>
              <a:t>Una PAC más justa y equitativa gracias al</a:t>
            </a:r>
            <a:r>
              <a:rPr lang="es-ES" dirty="0"/>
              <a:t> pago redistributivo, que se concede a las primeras hectáreas de todas las explotaciones y cuenta con el 10% del presupuesto de ayudas directas.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s-ES" dirty="0"/>
              <a:t>Previsiblemente, en 2024 se concederán 481 millones de euros (posiblemente más, como en la campaña 2023) que se redistribuyen desde las explotaciones grandes, que no requieren un apoyo tan importante porque se benefician de su economía de escala, hacia las medianas y pequeñas. Este pago se ha diseñado para favorecer a las explotaciones medianas profesionales, que son las más dependientes de su renta agraria.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kern="100" dirty="0">
              <a:effectLst/>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dirty="0"/>
              <a:t>La aplicación de un umbral de 200.000 euros podrá afectar en la campaña 2024 a 60 titulares, frente a los 58 titulares afectados en base a las solicitudes en 2023, con una reducción de las ayudas que podrá alcanzar 6,5 M€/año, y se utilizará para financiar el pago redistributivo. </a:t>
            </a:r>
            <a:endParaRPr lang="es-ES" sz="1200" kern="100" dirty="0">
              <a:effectLst/>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kern="100" dirty="0">
              <a:effectLst/>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dirty="0"/>
              <a:t>Un pago redistributivo del que se han beneficiado en España 10,7 millones de hectáreas en 2023, una cifra similar a la de 2024 conforme a las solicitudes presentadas. Cifra que debe compararse con los 19,3 millones de hectáreas que perciben la ABRS y que percibían pago básico en el pasado. </a:t>
            </a:r>
            <a:endParaRPr lang="es-ES" sz="1200" kern="100" dirty="0">
              <a:effectLst/>
              <a:ea typeface="Aptos" panose="020B000402020202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2B70C24D-7BCA-4F14-A0BC-6EB7F562B570}" type="slidenum">
              <a:rPr lang="es-ES" smtClean="0"/>
              <a:t>11</a:t>
            </a:fld>
            <a:endParaRPr lang="es-ES"/>
          </a:p>
        </p:txBody>
      </p:sp>
    </p:spTree>
    <p:extLst>
      <p:ext uri="{BB962C8B-B14F-4D97-AF65-F5344CB8AC3E}">
        <p14:creationId xmlns:p14="http://schemas.microsoft.com/office/powerpoint/2010/main" val="281267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Las ayudas asociadas se conceden por la realización de un determinado cultivo o por el mantenimiento de un determinado tipo de ganado y están dirigidas a sectores o tipos de explotaciones vulnerables desde el punto de vista social y económico. Cuentan con el 14% del presupuesto de ayudas directas.</a:t>
            </a:r>
          </a:p>
          <a:p>
            <a:pPr algn="just"/>
            <a:endParaRPr lang="es-ES" dirty="0"/>
          </a:p>
          <a:p>
            <a:pPr algn="just"/>
            <a:r>
              <a:rPr lang="es-ES" dirty="0"/>
              <a:t>La superficie y el número de animales incluidos en las solicitudes de ayuda asociada de 2023, con carácter general, estuvo por debajo de las cantidades planificadas en el PEPAC, como consecuencia, principalmente, de los efectos de la sequía sobre las siembras y planificación de los cultivos y por el incremento generalizado del precio de los insumos, confirmándose la necesidad de estas ayudas para la viabilidad y sostenibilidad de estos sectores.</a:t>
            </a:r>
          </a:p>
          <a:p>
            <a:pPr algn="just"/>
            <a:endParaRPr lang="es-ES" dirty="0"/>
          </a:p>
          <a:p>
            <a:pPr algn="just"/>
            <a:r>
              <a:rPr lang="es-ES" dirty="0"/>
              <a:t>El hecho de que en 2023 se solicitase una superficie menor de la planificada dio lugar a que los importes unitarios provisionales se fijasen por encima de los planificados.</a:t>
            </a:r>
          </a:p>
          <a:p>
            <a:endParaRPr lang="es-ES" dirty="0"/>
          </a:p>
        </p:txBody>
      </p:sp>
      <p:sp>
        <p:nvSpPr>
          <p:cNvPr id="4" name="Marcador de número de diapositiva 3"/>
          <p:cNvSpPr>
            <a:spLocks noGrp="1"/>
          </p:cNvSpPr>
          <p:nvPr>
            <p:ph type="sldNum" sz="quarter" idx="5"/>
          </p:nvPr>
        </p:nvSpPr>
        <p:spPr/>
        <p:txBody>
          <a:bodyPr/>
          <a:lstStyle/>
          <a:p>
            <a:fld id="{2B70C24D-7BCA-4F14-A0BC-6EB7F562B570}" type="slidenum">
              <a:rPr lang="es-ES" smtClean="0"/>
              <a:t>12</a:t>
            </a:fld>
            <a:endParaRPr lang="es-ES"/>
          </a:p>
        </p:txBody>
      </p:sp>
    </p:spTree>
    <p:extLst>
      <p:ext uri="{BB962C8B-B14F-4D97-AF65-F5344CB8AC3E}">
        <p14:creationId xmlns:p14="http://schemas.microsoft.com/office/powerpoint/2010/main" val="426304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37CE5-C53B-9041-4353-87DA99087D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D6BEE32-3004-7AEC-47CD-D97C3D9336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3EE051-6817-DA02-1451-57A63B96F622}"/>
              </a:ext>
            </a:extLst>
          </p:cNvPr>
          <p:cNvSpPr>
            <a:spLocks noGrp="1"/>
          </p:cNvSpPr>
          <p:nvPr>
            <p:ph type="body" idx="1"/>
          </p:nvPr>
        </p:nvSpPr>
        <p:spPr>
          <a:xfrm>
            <a:off x="679768" y="4777194"/>
            <a:ext cx="5438140" cy="4490984"/>
          </a:xfrm>
        </p:spPr>
        <p:txBody>
          <a:bodyPr/>
          <a:lstStyle/>
          <a:p>
            <a:endParaRPr lang="es-ES" dirty="0"/>
          </a:p>
          <a:p>
            <a:pPr algn="just"/>
            <a:r>
              <a:rPr lang="es-ES" dirty="0"/>
              <a:t>En 2024, excepto para la superficie declarada en el sector de los frutos secos en secano y en el sector del olivar con dificultades específicas y alto valor medioambiental, las superficies declaradas para el resto de las intervenciones han aumentado respecto de la solicitud única 2023, lo que implicará una disminución de los importes unitarios en relación con los de la campaña 2023.</a:t>
            </a:r>
          </a:p>
          <a:p>
            <a:pPr algn="just"/>
            <a:endParaRPr lang="es-ES" dirty="0"/>
          </a:p>
          <a:p>
            <a:pPr algn="just"/>
            <a:r>
              <a:rPr lang="es-ES" dirty="0"/>
              <a:t>Comparando con la campaña 2023, en el 2024 se ha producido un incremento de 2,3% en el número de animales potencialmente subvencionables, que alcanzan un total de 15.881.211 cabezas, aunque la situación varía en función del sector.</a:t>
            </a:r>
          </a:p>
          <a:p>
            <a:pPr algn="just"/>
            <a:endParaRPr lang="es-ES" dirty="0"/>
          </a:p>
          <a:p>
            <a:pPr algn="just"/>
            <a:r>
              <a:rPr lang="es-ES" dirty="0"/>
              <a:t>En primer lugar, cabe señalar que las líneas ganaderas tienen diferente estructura de diseño y plan de control, por lo que a esta fecha sólo se encuentran disponibles los datos provisionales revisados para el balance 2024 de las líneas de vacuno extensivo, vaca de leche, y el conjunto de líneas para ovino y caprino. Quedan pendientes las dos líneas de engorde de terneros, en explotación de nacimiento y engorde sostenible. </a:t>
            </a:r>
          </a:p>
          <a:p>
            <a:pPr algn="just"/>
            <a:endParaRPr lang="es-ES" dirty="0"/>
          </a:p>
          <a:p>
            <a:pPr algn="just"/>
            <a:r>
              <a:rPr lang="es-ES" dirty="0"/>
              <a:t>Dicho esto, comparando con la campaña 2023, en el 2024 se ha producido un incremento general de 2,3% en el número total de animales potencialmente subvencionables para las líneas ganaderas disponibles a día de hoy (en concreto los animales correspondientes a las reproductoras de vacuno, ovino y caprino), que alcanzan en su conjunto un total de 15.881.211 cabezas, aunque la situación varía en función del sector. </a:t>
            </a:r>
          </a:p>
          <a:p>
            <a:pPr algn="just"/>
            <a:endParaRPr lang="es-ES" dirty="0"/>
          </a:p>
          <a:p>
            <a:pPr algn="just"/>
            <a:r>
              <a:rPr lang="es-ES" dirty="0"/>
              <a:t> </a:t>
            </a:r>
          </a:p>
          <a:p>
            <a:pPr algn="just"/>
            <a:endParaRPr lang="es-ES" dirty="0"/>
          </a:p>
          <a:p>
            <a:pPr algn="just"/>
            <a:r>
              <a:rPr lang="es-ES" dirty="0"/>
              <a:t> </a:t>
            </a:r>
          </a:p>
          <a:p>
            <a:endParaRPr lang="es-ES" dirty="0"/>
          </a:p>
          <a:p>
            <a:endParaRPr lang="es-ES" dirty="0"/>
          </a:p>
        </p:txBody>
      </p:sp>
      <p:sp>
        <p:nvSpPr>
          <p:cNvPr id="4" name="Marcador de número de diapositiva 3">
            <a:extLst>
              <a:ext uri="{FF2B5EF4-FFF2-40B4-BE49-F238E27FC236}">
                <a16:creationId xmlns:a16="http://schemas.microsoft.com/office/drawing/2014/main" id="{B165D200-A06C-B4B1-AC11-6C8F14A292CF}"/>
              </a:ext>
            </a:extLst>
          </p:cNvPr>
          <p:cNvSpPr>
            <a:spLocks noGrp="1"/>
          </p:cNvSpPr>
          <p:nvPr>
            <p:ph type="sldNum" sz="quarter" idx="5"/>
          </p:nvPr>
        </p:nvSpPr>
        <p:spPr/>
        <p:txBody>
          <a:bodyPr/>
          <a:lstStyle/>
          <a:p>
            <a:fld id="{2B70C24D-7BCA-4F14-A0BC-6EB7F562B570}" type="slidenum">
              <a:rPr lang="es-ES" smtClean="0"/>
              <a:t>13</a:t>
            </a:fld>
            <a:endParaRPr lang="es-ES"/>
          </a:p>
        </p:txBody>
      </p:sp>
    </p:spTree>
    <p:extLst>
      <p:ext uri="{BB962C8B-B14F-4D97-AF65-F5344CB8AC3E}">
        <p14:creationId xmlns:p14="http://schemas.microsoft.com/office/powerpoint/2010/main" val="2132543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00" dirty="0">
                <a:effectLst/>
                <a:ea typeface="Aptos" panose="020B0004020202020204" pitchFamily="34" charset="0"/>
                <a:cs typeface="Times New Roman" panose="02020603050405020304" pitchFamily="18" charset="0"/>
              </a:rPr>
              <a:t>De manera general, la superficie acogida a ayudas asociadas se mantiene prácticamente constante (1,79 millones de hectáreas en 2024 frente a 1,74 millones de hectáreas en 2023), </a:t>
            </a:r>
            <a:r>
              <a:rPr lang="es-ES" sz="1200" kern="100" dirty="0">
                <a:ea typeface="Aptos" panose="020B0004020202020204" pitchFamily="34" charset="0"/>
                <a:cs typeface="Times New Roman" panose="02020603050405020304" pitchFamily="18" charset="0"/>
              </a:rPr>
              <a:t>si bien en </a:t>
            </a:r>
            <a:r>
              <a:rPr lang="es-ES" sz="1200" kern="100" dirty="0">
                <a:effectLst/>
                <a:ea typeface="Aptos" panose="020B0004020202020204" pitchFamily="34" charset="0"/>
                <a:cs typeface="Times New Roman" panose="02020603050405020304" pitchFamily="18" charset="0"/>
              </a:rPr>
              <a:t>2024</a:t>
            </a:r>
            <a:r>
              <a:rPr lang="es-ES" sz="1200" b="1" kern="100" dirty="0">
                <a:effectLst/>
                <a:ea typeface="Aptos" panose="020B0004020202020204" pitchFamily="34" charset="0"/>
                <a:cs typeface="Times New Roman" panose="02020603050405020304" pitchFamily="18" charset="0"/>
              </a:rPr>
              <a:t> </a:t>
            </a:r>
            <a:r>
              <a:rPr lang="es-ES" sz="1200" kern="100" dirty="0">
                <a:effectLst/>
                <a:ea typeface="Aptos" panose="020B0004020202020204" pitchFamily="34" charset="0"/>
                <a:cs typeface="Times New Roman" panose="02020603050405020304" pitchFamily="18" charset="0"/>
              </a:rPr>
              <a:t>se han reducido las hectáreas de frutos</a:t>
            </a:r>
            <a:r>
              <a:rPr lang="es-ES" sz="1200" kern="100" dirty="0">
                <a:ea typeface="Aptos" panose="020B0004020202020204" pitchFamily="34" charset="0"/>
                <a:cs typeface="Times New Roman" panose="02020603050405020304" pitchFamily="18" charset="0"/>
              </a:rPr>
              <a:t> secos en secano (-8%) y de olivar con dificultades específicas (-1%), motivado fundamentalmente por los efectos de la sequía y el incremento de los insumos.</a:t>
            </a:r>
            <a:endParaRPr lang="es-ES" sz="1200" kern="100" dirty="0">
              <a:effectLst/>
              <a:ea typeface="Aptos" panose="020B0004020202020204" pitchFamily="34" charset="0"/>
              <a:cs typeface="Times New Roman" panose="02020603050405020304" pitchFamily="18" charset="0"/>
            </a:endParaRPr>
          </a:p>
          <a:p>
            <a:pPr algn="just"/>
            <a:endParaRPr lang="es-ES" dirty="0"/>
          </a:p>
          <a:p>
            <a:pPr algn="just"/>
            <a:r>
              <a:rPr lang="es-ES" dirty="0"/>
              <a:t>El incremento de superficie de ayuda asociada en arroz, tomate de industria y remolacha debe entenderse como circunstancial porque en las zonas productoras ha habido disponibilidad de agua para riego. El mayor o menor grado de solicitud de esta ayuda está determinado por las previsiones climáticas y por los costes de los insumos.</a:t>
            </a:r>
          </a:p>
        </p:txBody>
      </p:sp>
      <p:sp>
        <p:nvSpPr>
          <p:cNvPr id="4" name="Marcador de número de diapositiva 3"/>
          <p:cNvSpPr>
            <a:spLocks noGrp="1"/>
          </p:cNvSpPr>
          <p:nvPr>
            <p:ph type="sldNum" sz="quarter" idx="5"/>
          </p:nvPr>
        </p:nvSpPr>
        <p:spPr/>
        <p:txBody>
          <a:bodyPr/>
          <a:lstStyle/>
          <a:p>
            <a:fld id="{2B70C24D-7BCA-4F14-A0BC-6EB7F562B570}" type="slidenum">
              <a:rPr lang="es-ES" smtClean="0"/>
              <a:t>14</a:t>
            </a:fld>
            <a:endParaRPr lang="es-ES"/>
          </a:p>
        </p:txBody>
      </p:sp>
    </p:spTree>
    <p:extLst>
      <p:ext uri="{BB962C8B-B14F-4D97-AF65-F5344CB8AC3E}">
        <p14:creationId xmlns:p14="http://schemas.microsoft.com/office/powerpoint/2010/main" val="56944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1929" y="4647447"/>
            <a:ext cx="6678681" cy="5981117"/>
          </a:xfrm>
        </p:spPr>
        <p:txBody>
          <a:bodyPr/>
          <a:lstStyle/>
          <a:p>
            <a:pPr algn="just"/>
            <a:r>
              <a:rPr lang="es-ES" dirty="0"/>
              <a:t>El relevo generacional ha sido prioritario en el diseño del plan estratégico español. El presupuesto para el pago complementario a jóvenes se ha duplicado en relación con el periodo anterior. En conjunto considerando todas las ayudas, la nueva PAC destina 220 millones de euros al año al relevo generacional, lo que supone un incremento del 50 % del presupuesto. </a:t>
            </a:r>
          </a:p>
          <a:p>
            <a:pPr algn="just"/>
            <a:endParaRPr lang="es-ES" dirty="0"/>
          </a:p>
          <a:p>
            <a:pPr algn="just"/>
            <a:r>
              <a:rPr lang="es-ES" dirty="0"/>
              <a:t>Este significativo incremento de presupuesto se refleja en las cifras del importe pagado a 15 de octubre de 2024 de la campaña 2023 de 98 millones de euros en concepto de pago complementario a jóvenes, frente al importe que se pagó en la campaña 2022 para el pago a jóvenes de 46 millones de euros. </a:t>
            </a:r>
          </a:p>
          <a:p>
            <a:pPr algn="just"/>
            <a:endParaRPr lang="es-ES" dirty="0"/>
          </a:p>
          <a:p>
            <a:pPr algn="just"/>
            <a:r>
              <a:rPr lang="es-ES" dirty="0"/>
              <a:t>Además, en el marco de la nueva PAC, España ha conseguido que por primera vez se incorpore el enfoque de género como parte de uno de los objetivos de esta política, dada la brecha de género que todavía persiste en el medio rural. Por primera vez también, se incrementan las ayudas en el primer pilar en caso de que el solicitante sea una mujer, en particular para el pago complementario a jóvenes, con un incremento del 15%. España ha sido el único país de la UE en introducir una medida específica para mujeres en el marco de las ayudas directas de la PAC. </a:t>
            </a:r>
          </a:p>
          <a:p>
            <a:pPr algn="just"/>
            <a:endParaRPr lang="es-ES" dirty="0"/>
          </a:p>
          <a:p>
            <a:pPr algn="just"/>
            <a:r>
              <a:rPr lang="es-ES" dirty="0"/>
              <a:t>Sin embargo, a pesar de estos mayores apoyos, las cifras de solicitudes de jóvenes y de mujeres reflejan un estancamiento en la incorporación. </a:t>
            </a:r>
          </a:p>
          <a:p>
            <a:pPr algn="just"/>
            <a:endParaRPr lang="es-ES" dirty="0"/>
          </a:p>
          <a:p>
            <a:pPr algn="just"/>
            <a:r>
              <a:rPr lang="es-ES" dirty="0"/>
              <a:t>Así, en lo que se refiere al pago complementario a jóvenes, las solicitudes en 2023 ascendieron a 22.750 frente a las 23.842 de la campaña 2022. Los datos de solicitudes de 2024 muestran una nueva bajada, con 20.289 solicitantes. Las mujeres que solicitan este pago se mantienen en torno a las 5.100-5.200, sin que se haya constatado un incremento en estos dos primeros años a pesar de la mayor ayuda.</a:t>
            </a:r>
          </a:p>
          <a:p>
            <a:pPr algn="just"/>
            <a:endParaRPr lang="es-ES" dirty="0"/>
          </a:p>
          <a:p>
            <a:pPr algn="just"/>
            <a:r>
              <a:rPr lang="es-ES" dirty="0"/>
              <a:t>Hay que tener en cuenta, además, que el número de titulares que percibe el pago complementario a jóvenes está muy por debajo del solicitado, ya que muchos titulares no cumplen con los requisitos. De hecho, en 2022 percibieron la ayuda 13.729 titulares y en 2023 12.659 titulares.</a:t>
            </a:r>
          </a:p>
        </p:txBody>
      </p:sp>
      <p:sp>
        <p:nvSpPr>
          <p:cNvPr id="4" name="Marcador de número de diapositiva 3"/>
          <p:cNvSpPr>
            <a:spLocks noGrp="1"/>
          </p:cNvSpPr>
          <p:nvPr>
            <p:ph type="sldNum" sz="quarter" idx="5"/>
          </p:nvPr>
        </p:nvSpPr>
        <p:spPr/>
        <p:txBody>
          <a:bodyPr/>
          <a:lstStyle/>
          <a:p>
            <a:endParaRPr lang="es-ES" dirty="0"/>
          </a:p>
          <a:p>
            <a:fld id="{2B70C24D-7BCA-4F14-A0BC-6EB7F562B570}" type="slidenum">
              <a:rPr lang="es-ES" smtClean="0"/>
              <a:t>15</a:t>
            </a:fld>
            <a:endParaRPr lang="es-ES" dirty="0"/>
          </a:p>
        </p:txBody>
      </p:sp>
    </p:spTree>
    <p:extLst>
      <p:ext uri="{BB962C8B-B14F-4D97-AF65-F5344CB8AC3E}">
        <p14:creationId xmlns:p14="http://schemas.microsoft.com/office/powerpoint/2010/main" val="2613822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70C24D-7BCA-4F14-A0BC-6EB7F562B570}" type="slidenum">
              <a:rPr lang="es-ES" smtClean="0"/>
              <a:t>16</a:t>
            </a:fld>
            <a:endParaRPr lang="es-ES"/>
          </a:p>
        </p:txBody>
      </p:sp>
    </p:spTree>
    <p:extLst>
      <p:ext uri="{BB962C8B-B14F-4D97-AF65-F5344CB8AC3E}">
        <p14:creationId xmlns:p14="http://schemas.microsoft.com/office/powerpoint/2010/main" val="168011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70C24D-7BCA-4F14-A0BC-6EB7F562B570}" type="slidenum">
              <a:rPr lang="es-ES" smtClean="0"/>
              <a:t>17</a:t>
            </a:fld>
            <a:endParaRPr lang="es-ES"/>
          </a:p>
        </p:txBody>
      </p:sp>
    </p:spTree>
    <p:extLst>
      <p:ext uri="{BB962C8B-B14F-4D97-AF65-F5344CB8AC3E}">
        <p14:creationId xmlns:p14="http://schemas.microsoft.com/office/powerpoint/2010/main" val="170545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197853" y="4684518"/>
            <a:ext cx="6487151" cy="4811649"/>
          </a:xfrm>
        </p:spPr>
        <p:txBody>
          <a:bodyPr/>
          <a:lstStyle/>
          <a:p>
            <a:pPr algn="just"/>
            <a:r>
              <a:rPr lang="es-ES" dirty="0"/>
              <a:t>El modelo de ecorregímenes contenido en el PEPAC perseguía conseguir el beneficio ambiental mediante un elevado nivel de acogida y una amplia continuidad de las prácticas en el territorio. </a:t>
            </a:r>
          </a:p>
          <a:p>
            <a:pPr algn="just"/>
            <a:endParaRPr lang="es-ES" dirty="0"/>
          </a:p>
          <a:p>
            <a:pPr algn="just"/>
            <a:r>
              <a:rPr lang="es-ES" dirty="0"/>
              <a:t>Por ello, incluye requisitos al alcance de la mayoría de las explotaciones, basados en prácticas agronómicas beneficiosas para el medio ambiente que ya estaban presentes en nuestro sector agrario, pero ahora se pretenden hacer mayoritarias.</a:t>
            </a:r>
          </a:p>
          <a:p>
            <a:pPr algn="just"/>
            <a:endParaRPr lang="es-ES" dirty="0"/>
          </a:p>
          <a:p>
            <a:pPr algn="just"/>
            <a:r>
              <a:rPr lang="es-ES" dirty="0"/>
              <a:t>El elevado nivel de acogida se apoyaba en tres elementos clave del diseño de esta intervención: ofrecer diferentes opciones de prácticas, permitir combinarlas y permitir una acogida parcial de la explotación. </a:t>
            </a:r>
          </a:p>
          <a:p>
            <a:pPr algn="just"/>
            <a:endParaRPr lang="es-ES" dirty="0"/>
          </a:p>
          <a:p>
            <a:pPr algn="just"/>
            <a:r>
              <a:rPr lang="es-ES" dirty="0"/>
              <a:t>Los datos de acogida de los ecorregímenes en este segundo año de aplicación de la PAC muestran que aumenta su grado de penetración respecto a 2023, tanto en superficie como en solicitantes. </a:t>
            </a:r>
          </a:p>
          <a:p>
            <a:pPr algn="just"/>
            <a:endParaRPr lang="es-ES" dirty="0"/>
          </a:p>
          <a:p>
            <a:pPr algn="just"/>
            <a:r>
              <a:rPr lang="es-ES" dirty="0"/>
              <a:t>Así, con 19.200.567 hectáreas solicitadas para ecorregímenes, y comparando esta superficie con la superficie solicitada de ayuda básica a la renta, se obtiene el grado de acogida, que a nivel nacional alcanza el 88%, un punto porcentual por encima de la acogida en 2023. </a:t>
            </a:r>
          </a:p>
          <a:p>
            <a:pPr algn="just"/>
            <a:endParaRPr lang="es-ES" dirty="0"/>
          </a:p>
          <a:p>
            <a:pPr algn="just"/>
            <a:r>
              <a:rPr lang="es-ES" dirty="0"/>
              <a:t>El 77,5% de los titulares que ha presentado Solicitud Única ha solicitado alguna práctica incluida en los Ecorregímenes, frente al 75% de la pasada campaña. </a:t>
            </a:r>
          </a:p>
          <a:p>
            <a:pPr algn="just"/>
            <a:endParaRPr lang="es-ES" dirty="0"/>
          </a:p>
          <a:p>
            <a:pPr algn="just"/>
            <a:r>
              <a:rPr lang="es-ES" dirty="0"/>
              <a:t>Estos datos muestran el asentamiento de estas prácticas en las explotaciones, así como su adaptación y la efectividad de las medidas de flexibilización adoptadas, ya que aumenta el grado de penetración especialmente en aquellas CCAA en las que la acogida fue menor en el primer año de aplicación. </a:t>
            </a:r>
          </a:p>
          <a:p>
            <a:pPr algn="just"/>
            <a:endParaRPr lang="es-ES" dirty="0"/>
          </a:p>
        </p:txBody>
      </p:sp>
      <p:sp>
        <p:nvSpPr>
          <p:cNvPr id="4" name="Marcador de número de diapositiva 3"/>
          <p:cNvSpPr>
            <a:spLocks noGrp="1"/>
          </p:cNvSpPr>
          <p:nvPr>
            <p:ph type="sldNum" sz="quarter" idx="5"/>
          </p:nvPr>
        </p:nvSpPr>
        <p:spPr/>
        <p:txBody>
          <a:bodyPr/>
          <a:lstStyle/>
          <a:p>
            <a:fld id="{2B70C24D-7BCA-4F14-A0BC-6EB7F562B570}" type="slidenum">
              <a:rPr lang="es-ES" smtClean="0"/>
              <a:t>18</a:t>
            </a:fld>
            <a:endParaRPr lang="es-ES"/>
          </a:p>
        </p:txBody>
      </p:sp>
    </p:spTree>
    <p:extLst>
      <p:ext uri="{BB962C8B-B14F-4D97-AF65-F5344CB8AC3E}">
        <p14:creationId xmlns:p14="http://schemas.microsoft.com/office/powerpoint/2010/main" val="3299129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Aptos" panose="020B0004020202020204" pitchFamily="34" charset="0"/>
                <a:ea typeface="Times New Roman" panose="02020603050405020304" pitchFamily="18" charset="0"/>
                <a:cs typeface="Aptos" panose="020B0004020202020204" pitchFamily="34" charset="0"/>
              </a:rPr>
              <a:t>En la </a:t>
            </a:r>
            <a:r>
              <a:rPr lang="es-ES" sz="1800" b="1" dirty="0">
                <a:effectLst/>
                <a:latin typeface="Aptos" panose="020B0004020202020204" pitchFamily="34" charset="0"/>
                <a:ea typeface="Times New Roman" panose="02020603050405020304" pitchFamily="18" charset="0"/>
                <a:cs typeface="Aptos" panose="020B0004020202020204" pitchFamily="34" charset="0"/>
              </a:rPr>
              <a:t>diapositiva 19</a:t>
            </a:r>
            <a:r>
              <a:rPr lang="es-ES" sz="1800" dirty="0">
                <a:effectLst/>
                <a:latin typeface="Aptos" panose="020B0004020202020204" pitchFamily="34" charset="0"/>
                <a:ea typeface="Times New Roman" panose="02020603050405020304" pitchFamily="18" charset="0"/>
                <a:cs typeface="Aptos" panose="020B0004020202020204" pitchFamily="34" charset="0"/>
              </a:rPr>
              <a:t>, creo que no merece la pena poner dos decimales a la cifra de </a:t>
            </a:r>
            <a:r>
              <a:rPr lang="es-ES" sz="1800" i="1" dirty="0">
                <a:effectLst/>
                <a:latin typeface="Aptos" panose="020B0004020202020204" pitchFamily="34" charset="0"/>
                <a:ea typeface="Times New Roman" panose="02020603050405020304" pitchFamily="18" charset="0"/>
                <a:cs typeface="Aptos" panose="020B0004020202020204" pitchFamily="34" charset="0"/>
              </a:rPr>
              <a:t>2.076.881,82 ha solicitadas en agricultura ecológica.</a:t>
            </a:r>
          </a:p>
          <a:p>
            <a:endParaRPr lang="es-ES" sz="1800" b="1" i="1" dirty="0">
              <a:solidFill>
                <a:srgbClr val="FF0000"/>
              </a:solidFill>
              <a:latin typeface="Aptos" panose="020B0004020202020204" pitchFamily="34" charset="0"/>
              <a:ea typeface="Times New Roman" panose="02020603050405020304" pitchFamily="18" charset="0"/>
              <a:cs typeface="Aptos" panose="020B0004020202020204" pitchFamily="34" charset="0"/>
            </a:endParaRPr>
          </a:p>
          <a:p>
            <a:r>
              <a:rPr lang="es-ES" sz="1800" b="1"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Si lo consideran oportuno, en la misma </a:t>
            </a:r>
            <a:r>
              <a:rPr lang="es-ES" sz="1800" b="1" dirty="0" err="1">
                <a:solidFill>
                  <a:srgbClr val="FF0000"/>
                </a:solidFill>
                <a:effectLst/>
                <a:latin typeface="Aptos" panose="020B0004020202020204" pitchFamily="34" charset="0"/>
                <a:ea typeface="Times New Roman" panose="02020603050405020304" pitchFamily="18" charset="0"/>
                <a:cs typeface="Aptos" panose="020B0004020202020204" pitchFamily="34" charset="0"/>
              </a:rPr>
              <a:t>diaspositiva</a:t>
            </a:r>
            <a:r>
              <a:rPr lang="es-ES" sz="1800" b="1"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 se puede indicar que en la SU 2023 las hectáreas solicitadas de la intervención PEPAC de agricultura ecológica fue de  2.015.832,42 ha, creciendo un +3%.</a:t>
            </a:r>
            <a:endParaRPr lang="es-ES" sz="1800" dirty="0">
              <a:effectLst/>
              <a:latin typeface="Aptos" panose="020B0004020202020204" pitchFamily="34" charset="0"/>
              <a:ea typeface="Aptos" panose="020B0004020202020204" pitchFamily="34" charset="0"/>
              <a:cs typeface="Aptos" panose="020B00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2B70C24D-7BCA-4F14-A0BC-6EB7F562B570}" type="slidenum">
              <a:rPr lang="es-ES" smtClean="0"/>
              <a:t>19</a:t>
            </a:fld>
            <a:endParaRPr lang="es-ES"/>
          </a:p>
        </p:txBody>
      </p:sp>
    </p:spTree>
    <p:extLst>
      <p:ext uri="{BB962C8B-B14F-4D97-AF65-F5344CB8AC3E}">
        <p14:creationId xmlns:p14="http://schemas.microsoft.com/office/powerpoint/2010/main" val="166000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70C24D-7BCA-4F14-A0BC-6EB7F562B570}" type="slidenum">
              <a:rPr lang="es-ES" smtClean="0"/>
              <a:t>2</a:t>
            </a:fld>
            <a:endParaRPr lang="es-ES"/>
          </a:p>
        </p:txBody>
      </p:sp>
    </p:spTree>
    <p:extLst>
      <p:ext uri="{BB962C8B-B14F-4D97-AF65-F5344CB8AC3E}">
        <p14:creationId xmlns:p14="http://schemas.microsoft.com/office/powerpoint/2010/main" val="375410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105178" y="4709232"/>
            <a:ext cx="6586005" cy="5427962"/>
          </a:xfrm>
        </p:spPr>
        <p:txBody>
          <a:bodyPr/>
          <a:lstStyle/>
          <a:p>
            <a:pPr algn="just"/>
            <a:r>
              <a:rPr lang="es-ES" dirty="0"/>
              <a:t>En materia medioambiental, la estrategia de intervención del PEPAC pretende dar respuesta a las necesidades identificadas en relación con los tres objetivos ambientales de la PAC: mitigación y adaptación al cambio climático, gestión y conservación de los recursos naturales, así como de la biodiversidad y el paisaje. </a:t>
            </a:r>
          </a:p>
          <a:p>
            <a:pPr algn="just"/>
            <a:endParaRPr lang="es-ES" dirty="0"/>
          </a:p>
          <a:p>
            <a:pPr algn="just"/>
            <a:r>
              <a:rPr lang="es-ES" dirty="0"/>
              <a:t>El diagnóstico puso en evidencia importantes necesidades en materia de gestión y conservación del suelo (bajos niveles de materia orgánica, carbono, elevados valores de erosión, riesgo de desertificación), gestión de insumos (tanto por sus efectos sobre el cambio climático como por su repercusión en la calidad de los recursos agua, suelo y aire) o en la biodiversidad asociada a los ecosistemas agrarios. </a:t>
            </a:r>
          </a:p>
          <a:p>
            <a:pPr algn="just"/>
            <a:endParaRPr lang="es-ES" dirty="0"/>
          </a:p>
          <a:p>
            <a:pPr algn="just"/>
            <a:r>
              <a:rPr lang="es-ES" dirty="0"/>
              <a:t>La estrategia de intervención del Plan combina las medidas incluidas a nivel comunitario en la condicionalidad reforzada, con las medidas voluntarias que los agricultores se comprometan a realizar con carácter anual a través de los </a:t>
            </a:r>
            <a:r>
              <a:rPr lang="es-ES" dirty="0" err="1"/>
              <a:t>ecorregímenes</a:t>
            </a:r>
            <a:r>
              <a:rPr lang="es-ES" dirty="0"/>
              <a:t> y, con carácter plurianual, a través de los compromisos medioambientales y climáticos del segundo pilar. </a:t>
            </a:r>
          </a:p>
          <a:p>
            <a:pPr algn="just"/>
            <a:endParaRPr lang="es-ES" dirty="0"/>
          </a:p>
          <a:p>
            <a:pPr algn="just"/>
            <a:r>
              <a:rPr lang="es-ES" dirty="0"/>
              <a:t>Asimismo, el enfoque incentivador se combina con un enfoque regulatorio en el uso de insumos a través de los reales decretos relacionados con fertilización, fitosanitarios y antibióticos, persiguiendo que las cantidades de insumos se ajusten a las necesidades de los cultivos y producciones ganaderas, reduciendo los costes de producción y mejorando el desempeño medioambiental. </a:t>
            </a:r>
          </a:p>
          <a:p>
            <a:pPr algn="just"/>
            <a:endParaRPr lang="es-ES" dirty="0"/>
          </a:p>
          <a:p>
            <a:pPr algn="just"/>
            <a:r>
              <a:rPr lang="es-ES" dirty="0"/>
              <a:t>A la vista de las necesidades identificadas, el PEPAC combina estos tres mecanismos (condicionalidad, </a:t>
            </a:r>
            <a:r>
              <a:rPr lang="es-ES" dirty="0" err="1"/>
              <a:t>ecorregímenes</a:t>
            </a:r>
            <a:r>
              <a:rPr lang="es-ES" dirty="0"/>
              <a:t> y agroambientales) persiguiendo objetivos concretos, como la reducción de la presencia de suelos desnudos, el incremento del carbono en los suelos, la reducción de las emisiones, el incremento de la diversificación espacial y temporal de cultivos o el fomento de prácticas que favorezcan la biodiversidad.</a:t>
            </a:r>
          </a:p>
        </p:txBody>
      </p:sp>
      <p:sp>
        <p:nvSpPr>
          <p:cNvPr id="4" name="Marcador de número de diapositiva 3"/>
          <p:cNvSpPr>
            <a:spLocks noGrp="1"/>
          </p:cNvSpPr>
          <p:nvPr>
            <p:ph type="sldNum" sz="quarter" idx="5"/>
          </p:nvPr>
        </p:nvSpPr>
        <p:spPr/>
        <p:txBody>
          <a:bodyPr/>
          <a:lstStyle/>
          <a:p>
            <a:fld id="{2B70C24D-7BCA-4F14-A0BC-6EB7F562B570}" type="slidenum">
              <a:rPr lang="es-ES" smtClean="0"/>
              <a:t>20</a:t>
            </a:fld>
            <a:endParaRPr lang="es-ES"/>
          </a:p>
        </p:txBody>
      </p:sp>
    </p:spTree>
    <p:extLst>
      <p:ext uri="{BB962C8B-B14F-4D97-AF65-F5344CB8AC3E}">
        <p14:creationId xmlns:p14="http://schemas.microsoft.com/office/powerpoint/2010/main" val="75520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70C24D-7BCA-4F14-A0BC-6EB7F562B570}" type="slidenum">
              <a:rPr lang="es-ES" smtClean="0"/>
              <a:t>21</a:t>
            </a:fld>
            <a:endParaRPr lang="es-ES"/>
          </a:p>
        </p:txBody>
      </p:sp>
    </p:spTree>
    <p:extLst>
      <p:ext uri="{BB962C8B-B14F-4D97-AF65-F5344CB8AC3E}">
        <p14:creationId xmlns:p14="http://schemas.microsoft.com/office/powerpoint/2010/main" val="2710137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BA87CBE-B97F-459E-AB88-EE40B3DDE91D}" type="slidenum">
              <a:rPr lang="es-ES" smtClean="0"/>
              <a:t>22</a:t>
            </a:fld>
            <a:endParaRPr lang="es-ES" dirty="0"/>
          </a:p>
        </p:txBody>
      </p:sp>
    </p:spTree>
    <p:extLst>
      <p:ext uri="{BB962C8B-B14F-4D97-AF65-F5344CB8AC3E}">
        <p14:creationId xmlns:p14="http://schemas.microsoft.com/office/powerpoint/2010/main" val="333051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70C24D-7BCA-4F14-A0BC-6EB7F562B570}" type="slidenum">
              <a:rPr lang="es-ES" smtClean="0"/>
              <a:t>3</a:t>
            </a:fld>
            <a:endParaRPr lang="es-ES"/>
          </a:p>
        </p:txBody>
      </p:sp>
    </p:spTree>
    <p:extLst>
      <p:ext uri="{BB962C8B-B14F-4D97-AF65-F5344CB8AC3E}">
        <p14:creationId xmlns:p14="http://schemas.microsoft.com/office/powerpoint/2010/main" val="62222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70C24D-7BCA-4F14-A0BC-6EB7F562B570}" type="slidenum">
              <a:rPr lang="es-ES" smtClean="0"/>
              <a:t>4</a:t>
            </a:fld>
            <a:endParaRPr lang="es-ES"/>
          </a:p>
        </p:txBody>
      </p:sp>
    </p:spTree>
    <p:extLst>
      <p:ext uri="{BB962C8B-B14F-4D97-AF65-F5344CB8AC3E}">
        <p14:creationId xmlns:p14="http://schemas.microsoft.com/office/powerpoint/2010/main" val="223942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 primero que hay que considerar y esto se comenta exclusivamente a efectos informativos es lo que es un calendario de PAC:</a:t>
            </a:r>
          </a:p>
          <a:p>
            <a:endParaRPr lang="es-ES" dirty="0"/>
          </a:p>
          <a:p>
            <a:pPr marL="171450" indent="-171450">
              <a:buFontTx/>
              <a:buChar char="-"/>
            </a:pPr>
            <a:r>
              <a:rPr lang="es-ES" dirty="0"/>
              <a:t>UN PERIODO DE PAC VA DESDE EL 16 DE OCTUBRE DE UN AÑO HASTA EL 15 DE OCTUBRE DEL AÑO SIGUIENTE, Y CORRESPONDE AL AÑO INMEDIATAMENTE POSTERIOR.</a:t>
            </a:r>
          </a:p>
          <a:p>
            <a:pPr marL="171450" indent="-171450">
              <a:buFontTx/>
              <a:buChar char="-"/>
            </a:pPr>
            <a:r>
              <a:rPr lang="es-ES" dirty="0"/>
              <a:t>Por ejemplo, hoy 28 de marzo de 2025 estamos en periodo PAC 2025, pero el periodo empezó el 15 de octubre de 2024. Y nos encontramos en periodo de pagos de 2024.</a:t>
            </a:r>
          </a:p>
          <a:p>
            <a:pPr marL="171450" indent="-171450">
              <a:buFontTx/>
              <a:buChar char="-"/>
            </a:pPr>
            <a:r>
              <a:rPr lang="es-ES" dirty="0"/>
              <a:t>El PEPAC 2023 – 2027 se inició el 16 de octubre de 2022.</a:t>
            </a:r>
          </a:p>
          <a:p>
            <a:pPr marL="171450" indent="-171450">
              <a:buFontTx/>
              <a:buChar char="-"/>
            </a:pPr>
            <a:endParaRPr lang="es-ES" dirty="0"/>
          </a:p>
          <a:p>
            <a:r>
              <a:rPr lang="es-ES" dirty="0"/>
              <a:t>En cuanto a los pagos:</a:t>
            </a:r>
          </a:p>
          <a:p>
            <a:r>
              <a:rPr lang="es-ES" dirty="0"/>
              <a:t>- P.O: Periodo Ordinario de pagos AADD: 1 dic - 30 jun</a:t>
            </a:r>
          </a:p>
          <a:p>
            <a:pPr marL="171450" indent="-171450">
              <a:buFontTx/>
              <a:buChar char="-"/>
            </a:pPr>
            <a:r>
              <a:rPr lang="es-ES" b="0" i="0" dirty="0">
                <a:solidFill>
                  <a:srgbClr val="001D35"/>
                </a:solidFill>
                <a:effectLst/>
                <a:latin typeface="Google Sans"/>
              </a:rPr>
              <a:t>El periodo ordinario de pagos de las ayudas directas de la Política Agrícola Común (PAC) comienza el 1 de diciembre:</a:t>
            </a:r>
          </a:p>
          <a:p>
            <a:pPr marL="628650" lvl="1" indent="-171450">
              <a:buFontTx/>
              <a:buChar char="-"/>
            </a:pPr>
            <a:r>
              <a:rPr lang="es-ES" b="0" i="0" dirty="0">
                <a:solidFill>
                  <a:srgbClr val="001D35"/>
                </a:solidFill>
                <a:effectLst/>
                <a:latin typeface="Google Sans"/>
              </a:rPr>
              <a:t>Hasta el 90% del importe se puede abonar a partir del 1 de diciembre</a:t>
            </a:r>
          </a:p>
          <a:p>
            <a:pPr marL="628650" lvl="1" indent="-171450">
              <a:buFontTx/>
              <a:buChar char="-"/>
            </a:pPr>
            <a:r>
              <a:rPr lang="es-ES" b="0" i="0" dirty="0">
                <a:solidFill>
                  <a:srgbClr val="001D35"/>
                </a:solidFill>
                <a:effectLst/>
                <a:latin typeface="Google Sans"/>
              </a:rPr>
              <a:t>El 100% de las ayudas se autoriza a partir del 1 de mayo, una vez calculados los importes unitarios definitivos</a:t>
            </a:r>
          </a:p>
          <a:p>
            <a:pPr marL="628650" lvl="1" indent="-171450">
              <a:buFontTx/>
              <a:buChar char="-"/>
            </a:pPr>
            <a:r>
              <a:rPr lang="es-ES" dirty="0">
                <a:solidFill>
                  <a:srgbClr val="001D35"/>
                </a:solidFill>
                <a:latin typeface="Google Sans"/>
              </a:rPr>
              <a:t>El plazo de pagos finaliza el 30 de junio</a:t>
            </a:r>
            <a:endParaRPr lang="es-ES" b="0" i="0" dirty="0">
              <a:solidFill>
                <a:srgbClr val="001D35"/>
              </a:solidFill>
              <a:effectLst/>
              <a:latin typeface="Google Sans"/>
            </a:endParaRPr>
          </a:p>
          <a:p>
            <a:endParaRPr lang="es-ES" dirty="0"/>
          </a:p>
        </p:txBody>
      </p:sp>
      <p:sp>
        <p:nvSpPr>
          <p:cNvPr id="4" name="Marcador de número de diapositiva 3"/>
          <p:cNvSpPr>
            <a:spLocks noGrp="1"/>
          </p:cNvSpPr>
          <p:nvPr>
            <p:ph type="sldNum" sz="quarter" idx="5"/>
          </p:nvPr>
        </p:nvSpPr>
        <p:spPr/>
        <p:txBody>
          <a:bodyPr/>
          <a:lstStyle/>
          <a:p>
            <a:fld id="{2B70C24D-7BCA-4F14-A0BC-6EB7F562B570}" type="slidenum">
              <a:rPr lang="es-ES" smtClean="0"/>
              <a:t>5</a:t>
            </a:fld>
            <a:endParaRPr lang="es-ES"/>
          </a:p>
        </p:txBody>
      </p:sp>
    </p:spTree>
    <p:extLst>
      <p:ext uri="{BB962C8B-B14F-4D97-AF65-F5344CB8AC3E}">
        <p14:creationId xmlns:p14="http://schemas.microsoft.com/office/powerpoint/2010/main" val="99847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B70C24D-7BCA-4F14-A0BC-6EB7F562B570}" type="slidenum">
              <a:rPr lang="es-ES" smtClean="0"/>
              <a:t>6</a:t>
            </a:fld>
            <a:endParaRPr lang="es-ES"/>
          </a:p>
        </p:txBody>
      </p:sp>
    </p:spTree>
    <p:extLst>
      <p:ext uri="{BB962C8B-B14F-4D97-AF65-F5344CB8AC3E}">
        <p14:creationId xmlns:p14="http://schemas.microsoft.com/office/powerpoint/2010/main" val="277556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76200" y="4712435"/>
            <a:ext cx="6578600" cy="5214203"/>
          </a:xfrm>
        </p:spPr>
        <p:txBody>
          <a:bodyPr/>
          <a:lstStyle/>
          <a:p>
            <a:pPr marR="0" lvl="0" indent="0" algn="just" fontAlgn="auto">
              <a:lnSpc>
                <a:spcPct val="100000"/>
              </a:lnSpc>
              <a:spcBef>
                <a:spcPts val="0"/>
              </a:spcBef>
              <a:spcAft>
                <a:spcPts val="0"/>
              </a:spcAft>
              <a:buClrTx/>
              <a:buSzTx/>
              <a:buFontTx/>
              <a:buNone/>
              <a:tabLst/>
              <a:defRPr/>
            </a:pPr>
            <a:r>
              <a:rPr lang="es-ES" sz="1100" dirty="0"/>
              <a:t>Hasta el 30 de junio de 2025 se estarán realizando los pagos de la campaña 2024.</a:t>
            </a:r>
          </a:p>
          <a:p>
            <a:pPr marR="0" lvl="0" indent="0" algn="just" fontAlgn="auto">
              <a:lnSpc>
                <a:spcPct val="100000"/>
              </a:lnSpc>
              <a:spcBef>
                <a:spcPts val="0"/>
              </a:spcBef>
              <a:spcAft>
                <a:spcPts val="0"/>
              </a:spcAft>
              <a:buClrTx/>
              <a:buSzTx/>
              <a:buFontTx/>
              <a:buNone/>
              <a:tabLst/>
              <a:defRPr/>
            </a:pPr>
            <a:endParaRPr lang="es-ES" sz="1100" dirty="0"/>
          </a:p>
          <a:p>
            <a:pPr marR="0" lvl="0" indent="0" algn="just" fontAlgn="auto">
              <a:lnSpc>
                <a:spcPct val="100000"/>
              </a:lnSpc>
              <a:spcBef>
                <a:spcPts val="0"/>
              </a:spcBef>
              <a:spcAft>
                <a:spcPts val="0"/>
              </a:spcAft>
              <a:buClrTx/>
              <a:buSzTx/>
              <a:buFontTx/>
              <a:buNone/>
              <a:tabLst/>
              <a:defRPr/>
            </a:pPr>
            <a:r>
              <a:rPr lang="es-ES" sz="1100" dirty="0"/>
              <a:t>En esa fecha termina el periodo ordinario, si bien el ejercicio FEAGA finaliza el 15 de octubre 2025, fecha hasta la que se pueden seguir realizando pagos.</a:t>
            </a:r>
          </a:p>
          <a:p>
            <a:pPr marR="0" lvl="0" indent="0" algn="just" fontAlgn="auto">
              <a:lnSpc>
                <a:spcPct val="100000"/>
              </a:lnSpc>
              <a:spcBef>
                <a:spcPts val="0"/>
              </a:spcBef>
              <a:spcAft>
                <a:spcPts val="0"/>
              </a:spcAft>
              <a:buClrTx/>
              <a:buSzTx/>
              <a:buFontTx/>
              <a:buNone/>
              <a:tabLst/>
              <a:defRPr/>
            </a:pPr>
            <a:endParaRPr lang="es-ES" sz="1100" dirty="0"/>
          </a:p>
          <a:p>
            <a:pPr marR="0" lvl="0" indent="0" algn="just" fontAlgn="auto">
              <a:lnSpc>
                <a:spcPct val="100000"/>
              </a:lnSpc>
              <a:spcBef>
                <a:spcPts val="0"/>
              </a:spcBef>
              <a:spcAft>
                <a:spcPts val="0"/>
              </a:spcAft>
              <a:buClrTx/>
              <a:buSzTx/>
              <a:buFontTx/>
              <a:buNone/>
              <a:tabLst/>
              <a:defRPr/>
            </a:pPr>
            <a:r>
              <a:rPr lang="es-ES" sz="1100" dirty="0"/>
              <a:t>La nueva PAC se caracteriza por una mayor complejidad de gestión, motivo por el que los pagos son más lentos que en los últimos años de la anterior PAC. </a:t>
            </a:r>
          </a:p>
          <a:p>
            <a:pPr marR="0" lvl="0" indent="0" algn="just" fontAlgn="auto">
              <a:lnSpc>
                <a:spcPct val="100000"/>
              </a:lnSpc>
              <a:spcBef>
                <a:spcPts val="0"/>
              </a:spcBef>
              <a:spcAft>
                <a:spcPts val="0"/>
              </a:spcAft>
              <a:buClrTx/>
              <a:buSzTx/>
              <a:buFontTx/>
              <a:buNone/>
              <a:tabLst/>
              <a:defRPr/>
            </a:pPr>
            <a:endParaRPr lang="es-ES" sz="1100" dirty="0"/>
          </a:p>
          <a:p>
            <a:pPr marR="0" lvl="0" indent="0" algn="just" fontAlgn="auto">
              <a:lnSpc>
                <a:spcPct val="100000"/>
              </a:lnSpc>
              <a:spcBef>
                <a:spcPts val="0"/>
              </a:spcBef>
              <a:spcAft>
                <a:spcPts val="0"/>
              </a:spcAft>
              <a:buClrTx/>
              <a:buSzTx/>
              <a:buFontTx/>
              <a:buNone/>
              <a:tabLst/>
              <a:defRPr/>
            </a:pPr>
            <a:r>
              <a:rPr lang="es-ES" sz="1100" dirty="0"/>
              <a:t>A </a:t>
            </a:r>
            <a:r>
              <a:rPr lang="es-ES" sz="1100" b="1" dirty="0">
                <a:solidFill>
                  <a:srgbClr val="FF0000"/>
                </a:solidFill>
              </a:rPr>
              <a:t>23 de </a:t>
            </a:r>
            <a:r>
              <a:rPr lang="es-ES" sz="1100" dirty="0"/>
              <a:t>marzo de 2025 se ha ejecutado el </a:t>
            </a:r>
            <a:r>
              <a:rPr lang="es-ES" sz="1100" dirty="0">
                <a:solidFill>
                  <a:srgbClr val="FF0000"/>
                </a:solidFill>
              </a:rPr>
              <a:t>80%</a:t>
            </a:r>
            <a:r>
              <a:rPr lang="es-ES" sz="1100" dirty="0"/>
              <a:t> del total de ayudas directas de la campaña 2024 (un </a:t>
            </a:r>
            <a:r>
              <a:rPr lang="es-ES" sz="1100" dirty="0">
                <a:solidFill>
                  <a:srgbClr val="FF0000"/>
                </a:solidFill>
              </a:rPr>
              <a:t>8% </a:t>
            </a:r>
            <a:r>
              <a:rPr lang="es-ES" sz="1100" dirty="0"/>
              <a:t>más que en las mismas fechas el año 2024 para la campaña 2023).</a:t>
            </a:r>
          </a:p>
          <a:p>
            <a:pPr marR="0" lvl="0" indent="0" algn="just" fontAlgn="auto">
              <a:lnSpc>
                <a:spcPct val="100000"/>
              </a:lnSpc>
              <a:spcBef>
                <a:spcPts val="0"/>
              </a:spcBef>
              <a:spcAft>
                <a:spcPts val="0"/>
              </a:spcAft>
              <a:buClrTx/>
              <a:buSzTx/>
              <a:buFontTx/>
              <a:buNone/>
              <a:tabLst/>
              <a:defRPr/>
            </a:pPr>
            <a:endParaRPr lang="es-ES" sz="1100" dirty="0"/>
          </a:p>
          <a:p>
            <a:pPr marR="0" lvl="0" indent="0" algn="just" fontAlgn="auto">
              <a:lnSpc>
                <a:spcPct val="100000"/>
              </a:lnSpc>
              <a:spcBef>
                <a:spcPts val="0"/>
              </a:spcBef>
              <a:spcAft>
                <a:spcPts val="0"/>
              </a:spcAft>
              <a:buClrTx/>
              <a:buSzTx/>
              <a:buFontTx/>
              <a:buNone/>
              <a:tabLst/>
              <a:defRPr/>
            </a:pPr>
            <a:r>
              <a:rPr lang="es-ES" sz="1100" dirty="0"/>
              <a:t>España lidera el impulso a la simplificación de la PAC, consiguiendo que el Consejo Europeo haya señalado unos objetivos horizontales de simplificación de un 25%, de un 35%, en el caso de las PYMES, para aumentar nuestra competitividad.</a:t>
            </a:r>
          </a:p>
          <a:p>
            <a:pPr marR="34925" algn="just">
              <a:lnSpc>
                <a:spcPct val="150000"/>
              </a:lnSpc>
            </a:pPr>
            <a:r>
              <a:rPr lang="es-ES" sz="1100" dirty="0"/>
              <a:t> </a:t>
            </a:r>
          </a:p>
          <a:p>
            <a:pPr algn="just"/>
            <a:r>
              <a:rPr lang="es-ES" sz="1100" dirty="0"/>
              <a:t>En la PAC hemos hecho ya un importante esfuerzo de simplificación, que debemos continuar, no solo en esta política, sino en las demás regulaciones que afectan al sector primario, tanto en su aplicación por parte de los productores como en su gestión por parte de los organismos pagadores.</a:t>
            </a:r>
          </a:p>
          <a:p>
            <a:endParaRPr lang="es-ES" sz="1100" dirty="0"/>
          </a:p>
          <a:p>
            <a:endParaRPr lang="es-ES" sz="1100" dirty="0">
              <a:effectLst/>
              <a:ea typeface="Aptos" panose="020B0004020202020204" pitchFamily="34" charset="0"/>
              <a:cs typeface="Aptos" panose="020B0004020202020204" pitchFamily="34" charset="0"/>
            </a:endParaRPr>
          </a:p>
          <a:p>
            <a:r>
              <a:rPr lang="es-ES" sz="1100" b="1" dirty="0">
                <a:solidFill>
                  <a:srgbClr val="FF0000"/>
                </a:solidFill>
                <a:ea typeface="Aptos" panose="020B0004020202020204" pitchFamily="34" charset="0"/>
                <a:cs typeface="Aptos" panose="020B0004020202020204" pitchFamily="34" charset="0"/>
              </a:rPr>
              <a:t>EXPLICACION:</a:t>
            </a:r>
          </a:p>
          <a:p>
            <a:pPr marL="171450" indent="-171450">
              <a:buFont typeface="Arial" panose="020B0604020202020204" pitchFamily="34" charset="0"/>
              <a:buChar char="•"/>
            </a:pPr>
            <a:r>
              <a:rPr lang="es-ES" sz="1100" b="1" dirty="0">
                <a:solidFill>
                  <a:srgbClr val="FF0000"/>
                </a:solidFill>
                <a:effectLst/>
                <a:ea typeface="Aptos" panose="020B0004020202020204" pitchFamily="34" charset="0"/>
                <a:cs typeface="Aptos" panose="020B0004020202020204" pitchFamily="34" charset="0"/>
              </a:rPr>
              <a:t>La diferencia de 7 M€ es entre los </a:t>
            </a:r>
            <a:r>
              <a:rPr lang="es-ES" sz="1100" b="1" u="sng" dirty="0">
                <a:solidFill>
                  <a:srgbClr val="FF0000"/>
                </a:solidFill>
                <a:effectLst/>
                <a:ea typeface="Aptos" panose="020B0004020202020204" pitchFamily="34" charset="0"/>
                <a:cs typeface="Aptos" panose="020B0004020202020204" pitchFamily="34" charset="0"/>
              </a:rPr>
              <a:t>techos</a:t>
            </a:r>
            <a:r>
              <a:rPr lang="es-ES" sz="1100" b="1" dirty="0">
                <a:solidFill>
                  <a:srgbClr val="FF0000"/>
                </a:solidFill>
                <a:effectLst/>
                <a:ea typeface="Aptos" panose="020B0004020202020204" pitchFamily="34" charset="0"/>
                <a:cs typeface="Aptos" panose="020B0004020202020204" pitchFamily="34" charset="0"/>
              </a:rPr>
              <a:t>: en la campaña 2023 el techo era de 4.875 M€ (de los que se ejecutaron el 99,1%, llegando al sector, por tanto, 4.833 M€). En la campaña 2024 el techo es de 4.882 M€ (+7 M€ respecto al techo de 2023), de los que, hasta el momento, se llevan ejecutados el 76%.</a:t>
            </a:r>
          </a:p>
          <a:p>
            <a:pPr marL="171450" indent="-171450">
              <a:buFont typeface="Arial" panose="020B0604020202020204" pitchFamily="34" charset="0"/>
              <a:buChar char="•"/>
            </a:pPr>
            <a:r>
              <a:rPr lang="es-ES" sz="1100" b="1" dirty="0">
                <a:solidFill>
                  <a:srgbClr val="FF0000"/>
                </a:solidFill>
                <a:effectLst/>
                <a:ea typeface="Aptos" panose="020B0004020202020204" pitchFamily="34" charset="0"/>
                <a:cs typeface="Aptos" panose="020B0004020202020204" pitchFamily="34" charset="0"/>
              </a:rPr>
              <a:t>Está explicado en las diapositivas, pero para que gráficamente se entienda mejor, en la diapositiva 6 se puede poner Ejecutado: 4.833 M€ y en la diapositiva 7, Techo: 4.882 M€.</a:t>
            </a:r>
            <a:endParaRPr lang="es-ES" sz="1100" dirty="0">
              <a:effectLst/>
              <a:ea typeface="Aptos" panose="020B0004020202020204" pitchFamily="34" charset="0"/>
              <a:cs typeface="Aptos" panose="020B00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2B70C24D-7BCA-4F14-A0BC-6EB7F562B570}" type="slidenum">
              <a:rPr lang="es-ES" smtClean="0"/>
              <a:t>7</a:t>
            </a:fld>
            <a:endParaRPr lang="es-ES" dirty="0"/>
          </a:p>
        </p:txBody>
      </p:sp>
    </p:spTree>
    <p:extLst>
      <p:ext uri="{BB962C8B-B14F-4D97-AF65-F5344CB8AC3E}">
        <p14:creationId xmlns:p14="http://schemas.microsoft.com/office/powerpoint/2010/main" val="185439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En este nuevo periodo, la ayuda básica a la renta para la sostenibilidad y la ayuda complementaria redistributiva sustituyen a los anteriores regímenes de pago básico y de pequeños agricultores.</a:t>
            </a:r>
          </a:p>
          <a:p>
            <a:pPr algn="just"/>
            <a:endParaRPr lang="es-ES" dirty="0"/>
          </a:p>
          <a:p>
            <a:pPr algn="just"/>
            <a:r>
              <a:rPr lang="es-ES" dirty="0"/>
              <a:t>Si en 2022 el apoyo a las rentas de los agricultores alcanzó un total de 2.732 M€  (entre pago básico y el régimen de pequeños agricultores), en 2023 se alcanzaron casi los 3.000 M€ gracias a la ayuda básica a la renta y el pago redistributivo.</a:t>
            </a:r>
          </a:p>
        </p:txBody>
      </p:sp>
      <p:sp>
        <p:nvSpPr>
          <p:cNvPr id="4" name="Marcador de número de diapositiva 3"/>
          <p:cNvSpPr>
            <a:spLocks noGrp="1"/>
          </p:cNvSpPr>
          <p:nvPr>
            <p:ph type="sldNum" sz="quarter" idx="5"/>
          </p:nvPr>
        </p:nvSpPr>
        <p:spPr/>
        <p:txBody>
          <a:bodyPr/>
          <a:lstStyle/>
          <a:p>
            <a:fld id="{2B70C24D-7BCA-4F14-A0BC-6EB7F562B570}" type="slidenum">
              <a:rPr lang="es-ES" smtClean="0"/>
              <a:t>8</a:t>
            </a:fld>
            <a:endParaRPr lang="es-ES"/>
          </a:p>
        </p:txBody>
      </p:sp>
    </p:spTree>
    <p:extLst>
      <p:ext uri="{BB962C8B-B14F-4D97-AF65-F5344CB8AC3E}">
        <p14:creationId xmlns:p14="http://schemas.microsoft.com/office/powerpoint/2010/main" val="362569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Se evidencia la tendencia constante de las últimas décadas de reducción del número de explotaciones agrarias que solicitan las ayudas, en la misma proporción que en la primera campaña de esta reforma.</a:t>
            </a:r>
          </a:p>
          <a:p>
            <a:pPr algn="just"/>
            <a:endParaRPr lang="es-ES" dirty="0"/>
          </a:p>
          <a:p>
            <a:pPr algn="just"/>
            <a:r>
              <a:rPr lang="es-ES" dirty="0"/>
              <a:t>En términos de superficie solicitada, con 22,2 millones de hectáreas, se mantiene la estabilización de los últimos años (se registra un ligero descenso del 0,14% respecto a la campaña de 2023). Este dato es indicativo del mantenimiento de la actividad económica y medioambiental que desempeña el sector agrario en España, así como de su mayor profesionalización. Hay menos explotaciones solicitantes, pero estas son de mayor dimensión.</a:t>
            </a:r>
          </a:p>
          <a:p>
            <a:pPr algn="just"/>
            <a:endParaRPr lang="es-ES" dirty="0"/>
          </a:p>
          <a:p>
            <a:endParaRPr lang="es-ES" dirty="0"/>
          </a:p>
        </p:txBody>
      </p:sp>
      <p:sp>
        <p:nvSpPr>
          <p:cNvPr id="4" name="Marcador de número de diapositiva 3"/>
          <p:cNvSpPr>
            <a:spLocks noGrp="1"/>
          </p:cNvSpPr>
          <p:nvPr>
            <p:ph type="sldNum" sz="quarter" idx="5"/>
          </p:nvPr>
        </p:nvSpPr>
        <p:spPr/>
        <p:txBody>
          <a:bodyPr/>
          <a:lstStyle/>
          <a:p>
            <a:fld id="{2B70C24D-7BCA-4F14-A0BC-6EB7F562B570}" type="slidenum">
              <a:rPr lang="es-ES" smtClean="0"/>
              <a:t>9</a:t>
            </a:fld>
            <a:endParaRPr lang="es-ES"/>
          </a:p>
        </p:txBody>
      </p:sp>
    </p:spTree>
    <p:extLst>
      <p:ext uri="{BB962C8B-B14F-4D97-AF65-F5344CB8AC3E}">
        <p14:creationId xmlns:p14="http://schemas.microsoft.com/office/powerpoint/2010/main" val="20919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8740D-5E5E-A544-ACF9-80ECE880033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A4E499-23BC-644D-B984-6956FC55B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9541C01-F588-C467-8BED-B40D0632575C}"/>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5" name="Marcador de pie de página 4">
            <a:extLst>
              <a:ext uri="{FF2B5EF4-FFF2-40B4-BE49-F238E27FC236}">
                <a16:creationId xmlns:a16="http://schemas.microsoft.com/office/drawing/2014/main" id="{9B3C13AF-471D-25F4-D6B4-4111B32AFE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2B5092-EDB8-5FC2-8420-26817542B16E}"/>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52487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E9DA5-B17C-90DD-3D6B-D8D634B4E74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4D6E48B-6525-80CB-7599-75717A1577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769BF-E50B-DF1A-43F1-1C43E37D47BD}"/>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5" name="Marcador de pie de página 4">
            <a:extLst>
              <a:ext uri="{FF2B5EF4-FFF2-40B4-BE49-F238E27FC236}">
                <a16:creationId xmlns:a16="http://schemas.microsoft.com/office/drawing/2014/main" id="{DA1272B2-9E37-5165-4F3E-F30DFAAA0D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955A1F-154E-D0D6-43B0-BDC7C95E20DE}"/>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208518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969889-D83A-73D5-5D7B-7CC2BDD467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1E69D8-EB73-DE73-13AE-2D1E592D3A3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EC8A2B2-B79B-CE95-FC3E-1B7669F84D20}"/>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5" name="Marcador de pie de página 4">
            <a:extLst>
              <a:ext uri="{FF2B5EF4-FFF2-40B4-BE49-F238E27FC236}">
                <a16:creationId xmlns:a16="http://schemas.microsoft.com/office/drawing/2014/main" id="{30B0F6BC-7FAA-7A4F-8F56-B6CA1F7CC1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06B68B-084F-1567-A520-8BC2DBCBF6A2}"/>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185065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962F9-5BDB-1A81-295A-38248346C53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502A8E-9CF8-2D7D-A547-88CB780838B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13155F-DD8E-BE15-9AAE-7D3995CA2744}"/>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5" name="Marcador de pie de página 4">
            <a:extLst>
              <a:ext uri="{FF2B5EF4-FFF2-40B4-BE49-F238E27FC236}">
                <a16:creationId xmlns:a16="http://schemas.microsoft.com/office/drawing/2014/main" id="{953428F8-0A09-0A7B-4043-B466DA9AEC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2698AC1-B5A9-D278-E1BA-D4686F73FA90}"/>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11906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B5903-26C0-D5D2-DF64-39BD88028A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B8F364-7EE6-4344-E666-7958A52B84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7B6389-D3AF-08D6-2B67-05B796A00A9C}"/>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5" name="Marcador de pie de página 4">
            <a:extLst>
              <a:ext uri="{FF2B5EF4-FFF2-40B4-BE49-F238E27FC236}">
                <a16:creationId xmlns:a16="http://schemas.microsoft.com/office/drawing/2014/main" id="{51A0BDDD-22F7-5FDE-1ADF-609C786B9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3283BC-0F6A-A7B8-2167-9E1DE0C0E432}"/>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341001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FC4F3-B0CC-5D69-ACE8-6010C46295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DA27493-2275-F1AA-045B-2B96109647D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1CC4174-29D9-381C-41DB-E79FFD504B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D94A38-27F7-EC18-FFF7-BB196337E4AF}"/>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6" name="Marcador de pie de página 5">
            <a:extLst>
              <a:ext uri="{FF2B5EF4-FFF2-40B4-BE49-F238E27FC236}">
                <a16:creationId xmlns:a16="http://schemas.microsoft.com/office/drawing/2014/main" id="{78B68FE1-6942-B161-9ADA-D5B30861540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FABCA6B-449E-BF96-3133-4FCE7E5CAE70}"/>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119933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C2F8F-A84F-541C-68E6-8B0B2D037C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8BA155-9D37-BA06-F333-E79C4B75B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1DF231-6EE2-410F-294D-F851B3D503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9385DA-A62C-748E-CFC8-CE45FB707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C6B4B7-2185-06B1-A98F-9A752024A5B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E10C31-F674-95FC-87AB-881C8FCDAFB2}"/>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8" name="Marcador de pie de página 7">
            <a:extLst>
              <a:ext uri="{FF2B5EF4-FFF2-40B4-BE49-F238E27FC236}">
                <a16:creationId xmlns:a16="http://schemas.microsoft.com/office/drawing/2014/main" id="{ACC64131-F52C-2C92-668E-3DCA32DEC12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1FDD0D6-1D2E-5D5C-002A-0896BF234598}"/>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61599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5CEA9-BE82-3753-63A1-F98D10BD33D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D95C6AB-BF8E-E2F0-449A-E5400E6F07BE}"/>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4" name="Marcador de pie de página 3">
            <a:extLst>
              <a:ext uri="{FF2B5EF4-FFF2-40B4-BE49-F238E27FC236}">
                <a16:creationId xmlns:a16="http://schemas.microsoft.com/office/drawing/2014/main" id="{FF315054-FF51-9392-CB08-48BA7955DA7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B8CF65-DABA-5A45-8D34-A76988D23F10}"/>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55326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86466F7-54ED-E7D1-BEF4-678C01CF5FB1}"/>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3" name="Marcador de pie de página 2">
            <a:extLst>
              <a:ext uri="{FF2B5EF4-FFF2-40B4-BE49-F238E27FC236}">
                <a16:creationId xmlns:a16="http://schemas.microsoft.com/office/drawing/2014/main" id="{7A97D6AC-0C1D-7D1C-C79F-B4B8ADC7CF5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A1DF8B-5C15-A308-313D-BB57592729DF}"/>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378339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25992C-9E26-CF79-4BB1-846298D799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77C2A3-83C1-7763-298B-B663C8A19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2DC2247-8C63-C614-F484-4084F8462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C5C9CB-5F54-797F-3206-3D462D9890CC}"/>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6" name="Marcador de pie de página 5">
            <a:extLst>
              <a:ext uri="{FF2B5EF4-FFF2-40B4-BE49-F238E27FC236}">
                <a16:creationId xmlns:a16="http://schemas.microsoft.com/office/drawing/2014/main" id="{C4F192BD-B335-7496-AB75-E47ED0CEDD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D81C4B-52DA-F94B-9766-0D1D0951A102}"/>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269954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B57B2-24AD-B2D4-ECE9-5CBB5001C0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6405CF9-4756-02CE-35FA-4BC12E4DA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81D155-F4D3-3B19-C563-362DC6667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83D165-1046-59B8-B2D8-83410D3F291B}"/>
              </a:ext>
            </a:extLst>
          </p:cNvPr>
          <p:cNvSpPr>
            <a:spLocks noGrp="1"/>
          </p:cNvSpPr>
          <p:nvPr>
            <p:ph type="dt" sz="half" idx="10"/>
          </p:nvPr>
        </p:nvSpPr>
        <p:spPr/>
        <p:txBody>
          <a:bodyPr/>
          <a:lstStyle/>
          <a:p>
            <a:fld id="{719306BE-AEEE-4269-AD90-4FBA84A65FFF}" type="datetimeFigureOut">
              <a:rPr lang="es-ES" smtClean="0"/>
              <a:t>27/03/2025</a:t>
            </a:fld>
            <a:endParaRPr lang="es-ES"/>
          </a:p>
        </p:txBody>
      </p:sp>
      <p:sp>
        <p:nvSpPr>
          <p:cNvPr id="6" name="Marcador de pie de página 5">
            <a:extLst>
              <a:ext uri="{FF2B5EF4-FFF2-40B4-BE49-F238E27FC236}">
                <a16:creationId xmlns:a16="http://schemas.microsoft.com/office/drawing/2014/main" id="{280C8658-9A26-26C2-9ABB-75CFB04F73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F960E5-4354-46F5-A6D1-3A16734E0DAC}"/>
              </a:ext>
            </a:extLst>
          </p:cNvPr>
          <p:cNvSpPr>
            <a:spLocks noGrp="1"/>
          </p:cNvSpPr>
          <p:nvPr>
            <p:ph type="sldNum" sz="quarter" idx="12"/>
          </p:nvPr>
        </p:nvSpPr>
        <p:spPr/>
        <p:txBody>
          <a:bodyPr/>
          <a:lstStyle/>
          <a:p>
            <a:fld id="{489E9D59-8986-453B-A3F4-5AD98CFC3F94}" type="slidenum">
              <a:rPr lang="es-ES" smtClean="0"/>
              <a:t>‹Nº›</a:t>
            </a:fld>
            <a:endParaRPr lang="es-ES"/>
          </a:p>
        </p:txBody>
      </p:sp>
    </p:spTree>
    <p:extLst>
      <p:ext uri="{BB962C8B-B14F-4D97-AF65-F5344CB8AC3E}">
        <p14:creationId xmlns:p14="http://schemas.microsoft.com/office/powerpoint/2010/main" val="201330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956BDC-E421-80F0-C840-DFE81E8DC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150F2E3-C9A9-CC17-35E1-99F7FC72B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389A22-2981-D396-33E9-A058028988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306BE-AEEE-4269-AD90-4FBA84A65FFF}" type="datetimeFigureOut">
              <a:rPr lang="es-ES" smtClean="0"/>
              <a:t>27/03/2025</a:t>
            </a:fld>
            <a:endParaRPr lang="es-ES"/>
          </a:p>
        </p:txBody>
      </p:sp>
      <p:sp>
        <p:nvSpPr>
          <p:cNvPr id="5" name="Marcador de pie de página 4">
            <a:extLst>
              <a:ext uri="{FF2B5EF4-FFF2-40B4-BE49-F238E27FC236}">
                <a16:creationId xmlns:a16="http://schemas.microsoft.com/office/drawing/2014/main" id="{7C06709F-74DC-16B7-12C1-45EDD684E4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524067F-A99F-0381-5703-E96189D85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E9D59-8986-453B-A3F4-5AD98CFC3F94}" type="slidenum">
              <a:rPr lang="es-ES" smtClean="0"/>
              <a:t>‹Nº›</a:t>
            </a:fld>
            <a:endParaRPr lang="es-ES"/>
          </a:p>
        </p:txBody>
      </p:sp>
    </p:spTree>
    <p:extLst>
      <p:ext uri="{BB962C8B-B14F-4D97-AF65-F5344CB8AC3E}">
        <p14:creationId xmlns:p14="http://schemas.microsoft.com/office/powerpoint/2010/main" val="414752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jpg"/><Relationship Id="rId4" Type="http://schemas.openxmlformats.org/officeDocument/2006/relationships/diagramData" Target="../diagrams/data1.xml"/><Relationship Id="rId9"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D33D4D09-848A-4383-2138-217ADB31D954}"/>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52" name="Imagen 51">
            <a:extLst>
              <a:ext uri="{FF2B5EF4-FFF2-40B4-BE49-F238E27FC236}">
                <a16:creationId xmlns:a16="http://schemas.microsoft.com/office/drawing/2014/main" id="{97C84A61-E571-7340-E845-287DD711D901}"/>
              </a:ext>
            </a:extLst>
          </p:cNvPr>
          <p:cNvPicPr>
            <a:picLocks noChangeAspect="1"/>
          </p:cNvPicPr>
          <p:nvPr/>
        </p:nvPicPr>
        <p:blipFill>
          <a:blip r:embed="rId3"/>
          <a:stretch>
            <a:fillRect/>
          </a:stretch>
        </p:blipFill>
        <p:spPr>
          <a:xfrm>
            <a:off x="0" y="0"/>
            <a:ext cx="12204000" cy="133875"/>
          </a:xfrm>
          <a:prstGeom prst="rect">
            <a:avLst/>
          </a:prstGeom>
        </p:spPr>
      </p:pic>
      <p:sp>
        <p:nvSpPr>
          <p:cNvPr id="57" name="CuadroTexto 56">
            <a:extLst>
              <a:ext uri="{FF2B5EF4-FFF2-40B4-BE49-F238E27FC236}">
                <a16:creationId xmlns:a16="http://schemas.microsoft.com/office/drawing/2014/main" id="{8CEE0527-A00E-AFD7-8F86-EFF93E6F6C13}"/>
              </a:ext>
            </a:extLst>
          </p:cNvPr>
          <p:cNvSpPr txBox="1"/>
          <p:nvPr/>
        </p:nvSpPr>
        <p:spPr>
          <a:xfrm>
            <a:off x="683654" y="829833"/>
            <a:ext cx="10811814" cy="3046988"/>
          </a:xfrm>
          <a:prstGeom prst="rect">
            <a:avLst/>
          </a:prstGeom>
          <a:noFill/>
        </p:spPr>
        <p:txBody>
          <a:bodyPr wrap="square" rtlCol="0">
            <a:spAutoFit/>
          </a:bodyPr>
          <a:lstStyle/>
          <a:p>
            <a:pPr algn="ctr"/>
            <a:r>
              <a:rPr lang="es-ES" sz="5400" b="1" dirty="0">
                <a:solidFill>
                  <a:schemeClr val="accent1">
                    <a:lumMod val="75000"/>
                  </a:schemeClr>
                </a:solidFill>
              </a:rPr>
              <a:t>BALANCE TRAS DOS AÑOS DE APLICACIÓN DEL PEPAC 2023 - 2027</a:t>
            </a:r>
            <a:endParaRPr lang="es-ES" sz="4800" b="1" dirty="0">
              <a:solidFill>
                <a:schemeClr val="accent1">
                  <a:lumMod val="75000"/>
                </a:schemeClr>
              </a:solidFill>
            </a:endParaRPr>
          </a:p>
          <a:p>
            <a:pPr algn="ctr"/>
            <a:endParaRPr lang="es-ES" sz="4800" b="1" dirty="0">
              <a:solidFill>
                <a:schemeClr val="accent1">
                  <a:lumMod val="75000"/>
                </a:schemeClr>
              </a:solidFill>
            </a:endParaRPr>
          </a:p>
          <a:p>
            <a:pPr algn="ctr"/>
            <a:r>
              <a:rPr lang="es-ES" sz="3600" b="1" dirty="0">
                <a:solidFill>
                  <a:schemeClr val="accent1">
                    <a:lumMod val="75000"/>
                  </a:schemeClr>
                </a:solidFill>
              </a:rPr>
              <a:t>28 de marzo de 2025</a:t>
            </a:r>
            <a:endParaRPr lang="es-ES" sz="4400" b="1" dirty="0">
              <a:solidFill>
                <a:schemeClr val="accent1">
                  <a:lumMod val="75000"/>
                </a:schemeClr>
              </a:solidFill>
            </a:endParaRPr>
          </a:p>
        </p:txBody>
      </p:sp>
      <p:pic>
        <p:nvPicPr>
          <p:cNvPr id="12" name="Imagen 11" descr="Texto&#10;&#10;Descripción generada automáticamente">
            <a:extLst>
              <a:ext uri="{FF2B5EF4-FFF2-40B4-BE49-F238E27FC236}">
                <a16:creationId xmlns:a16="http://schemas.microsoft.com/office/drawing/2014/main" id="{80EF5CE0-24B2-0E5B-AC69-1D515E1C3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8982" y="5543252"/>
            <a:ext cx="2178409" cy="621739"/>
          </a:xfrm>
          <a:prstGeom prst="rect">
            <a:avLst/>
          </a:prstGeom>
        </p:spPr>
      </p:pic>
    </p:spTree>
    <p:extLst>
      <p:ext uri="{BB962C8B-B14F-4D97-AF65-F5344CB8AC3E}">
        <p14:creationId xmlns:p14="http://schemas.microsoft.com/office/powerpoint/2010/main" val="390786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16B7-829A-3313-988D-FC33AF59CFB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3FD12283-E409-96AF-4BCB-5723299C546D}"/>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723DE998-CBFB-21EC-8D51-4FF6A06E28F1}"/>
              </a:ext>
            </a:extLst>
          </p:cNvPr>
          <p:cNvPicPr>
            <a:picLocks noChangeAspect="1"/>
          </p:cNvPicPr>
          <p:nvPr/>
        </p:nvPicPr>
        <p:blipFill>
          <a:blip r:embed="rId3"/>
          <a:stretch>
            <a:fillRect/>
          </a:stretch>
        </p:blipFill>
        <p:spPr>
          <a:xfrm>
            <a:off x="0" y="0"/>
            <a:ext cx="12204000" cy="133875"/>
          </a:xfrm>
          <a:prstGeom prst="rect">
            <a:avLst/>
          </a:prstGeom>
        </p:spPr>
      </p:pic>
      <p:sp>
        <p:nvSpPr>
          <p:cNvPr id="12" name="Marcador de contenido 11">
            <a:extLst>
              <a:ext uri="{FF2B5EF4-FFF2-40B4-BE49-F238E27FC236}">
                <a16:creationId xmlns:a16="http://schemas.microsoft.com/office/drawing/2014/main" id="{E6B91F4C-71FB-8688-CCA5-393AD8C21A85}"/>
              </a:ext>
            </a:extLst>
          </p:cNvPr>
          <p:cNvSpPr>
            <a:spLocks noGrp="1"/>
          </p:cNvSpPr>
          <p:nvPr>
            <p:ph idx="1"/>
          </p:nvPr>
        </p:nvSpPr>
        <p:spPr>
          <a:xfrm>
            <a:off x="1152749" y="1098402"/>
            <a:ext cx="10026202" cy="4661196"/>
          </a:xfrm>
        </p:spPr>
        <p:txBody>
          <a:bodyPr>
            <a:noAutofit/>
          </a:bodyPr>
          <a:lstStyle/>
          <a:p>
            <a:pPr marL="0" marR="0" indent="0" algn="just">
              <a:lnSpc>
                <a:spcPct val="107000"/>
              </a:lnSpc>
              <a:spcBef>
                <a:spcPts val="0"/>
              </a:spcBef>
              <a:buClr>
                <a:srgbClr val="3660AC"/>
              </a:buClr>
              <a:buNone/>
            </a:pPr>
            <a:r>
              <a:rPr lang="es-ES" sz="2400" b="1" u="sng" kern="100" dirty="0">
                <a:effectLst/>
                <a:ea typeface="Aptos" panose="020B0004020202020204" pitchFamily="34" charset="0"/>
                <a:cs typeface="Times New Roman" panose="02020603050405020304" pitchFamily="18" charset="0"/>
              </a:rPr>
              <a:t>J</a:t>
            </a:r>
            <a:r>
              <a:rPr lang="es-ES" sz="2400" b="1" u="sng" kern="100" dirty="0">
                <a:ea typeface="Aptos" panose="020B0004020202020204" pitchFamily="34" charset="0"/>
                <a:cs typeface="Times New Roman" panose="02020603050405020304" pitchFamily="18" charset="0"/>
              </a:rPr>
              <a:t>Ó</a:t>
            </a:r>
            <a:r>
              <a:rPr lang="es-ES" sz="2400" b="1" u="sng" kern="100" dirty="0">
                <a:effectLst/>
                <a:ea typeface="Aptos" panose="020B0004020202020204" pitchFamily="34" charset="0"/>
                <a:cs typeface="Times New Roman" panose="02020603050405020304" pitchFamily="18" charset="0"/>
              </a:rPr>
              <a:t>VENES</a:t>
            </a:r>
          </a:p>
          <a:p>
            <a:pPr marL="269875" marR="0" indent="-269875" algn="just">
              <a:lnSpc>
                <a:spcPct val="107000"/>
              </a:lnSpc>
              <a:spcBef>
                <a:spcPts val="0"/>
              </a:spcBef>
              <a:buClr>
                <a:srgbClr val="3660AC"/>
              </a:buClr>
              <a:buFont typeface="Wingdings" panose="05000000000000000000" pitchFamily="2" charset="2"/>
              <a:buChar char="v"/>
            </a:pPr>
            <a:r>
              <a:rPr lang="es-ES" sz="2400" kern="100" dirty="0">
                <a:effectLst/>
                <a:ea typeface="Aptos" panose="020B0004020202020204" pitchFamily="34" charset="0"/>
                <a:cs typeface="Times New Roman" panose="02020603050405020304" pitchFamily="18" charset="0"/>
              </a:rPr>
              <a:t> Relevo generacional e incorporación de mujeres:  </a:t>
            </a:r>
          </a:p>
          <a:p>
            <a:pPr lvl="1" indent="-330200" algn="just">
              <a:lnSpc>
                <a:spcPct val="107000"/>
              </a:lnSpc>
              <a:spcBef>
                <a:spcPts val="0"/>
              </a:spcBef>
              <a:buClr>
                <a:srgbClr val="3660AC"/>
              </a:buClr>
              <a:buFont typeface="Wingdings" panose="05000000000000000000" pitchFamily="2" charset="2"/>
              <a:buChar char="Ø"/>
            </a:pPr>
            <a:r>
              <a:rPr lang="es-ES" b="1" kern="100" dirty="0">
                <a:cs typeface="Times New Roman" panose="02020603050405020304" pitchFamily="18" charset="0"/>
              </a:rPr>
              <a:t>Intervenciones destinadas a jóvenes: 220 M€/año </a:t>
            </a:r>
            <a:r>
              <a:rPr lang="es-ES" kern="100" dirty="0">
                <a:cs typeface="Times New Roman" panose="02020603050405020304" pitchFamily="18" charset="0"/>
              </a:rPr>
              <a:t>en ayudas directas y desarrollo rural</a:t>
            </a:r>
            <a:r>
              <a:rPr lang="es-ES" b="1" kern="100" dirty="0">
                <a:cs typeface="Times New Roman" panose="02020603050405020304" pitchFamily="18" charset="0"/>
              </a:rPr>
              <a:t> </a:t>
            </a:r>
            <a:r>
              <a:rPr lang="es-ES" kern="100" dirty="0">
                <a:cs typeface="Times New Roman" panose="02020603050405020304" pitchFamily="18" charset="0"/>
              </a:rPr>
              <a:t>(presupuesto dobla periodo anterior)</a:t>
            </a:r>
          </a:p>
          <a:p>
            <a:pPr lvl="1" indent="-330200" algn="just">
              <a:lnSpc>
                <a:spcPct val="107000"/>
              </a:lnSpc>
              <a:spcBef>
                <a:spcPts val="0"/>
              </a:spcBef>
              <a:buClr>
                <a:srgbClr val="3660AC"/>
              </a:buClr>
              <a:buFont typeface="Wingdings" panose="05000000000000000000" pitchFamily="2" charset="2"/>
              <a:buChar char="Ø"/>
            </a:pPr>
            <a:r>
              <a:rPr lang="es-ES" sz="2400" u="sng" kern="100" dirty="0">
                <a:effectLst/>
                <a:ea typeface="Aptos" panose="020B0004020202020204" pitchFamily="34" charset="0"/>
                <a:cs typeface="Times New Roman" panose="02020603050405020304" pitchFamily="18" charset="0"/>
              </a:rPr>
              <a:t>Pago complementario a jóvenes</a:t>
            </a:r>
            <a:r>
              <a:rPr lang="es-ES" sz="2400" kern="100" dirty="0">
                <a:effectLst/>
                <a:ea typeface="Aptos" panose="020B0004020202020204" pitchFamily="34" charset="0"/>
                <a:cs typeface="Times New Roman" panose="02020603050405020304" pitchFamily="18" charset="0"/>
              </a:rPr>
              <a:t>: </a:t>
            </a:r>
            <a:r>
              <a:rPr lang="es-ES" sz="2400" b="1" kern="100" dirty="0">
                <a:effectLst/>
                <a:ea typeface="Aptos" panose="020B0004020202020204" pitchFamily="34" charset="0"/>
                <a:cs typeface="Times New Roman" panose="02020603050405020304" pitchFamily="18" charset="0"/>
              </a:rPr>
              <a:t>98,3 M€ </a:t>
            </a:r>
            <a:r>
              <a:rPr lang="es-ES" sz="2400" kern="100" dirty="0">
                <a:effectLst/>
                <a:ea typeface="Aptos" panose="020B0004020202020204" pitchFamily="34" charset="0"/>
                <a:cs typeface="Times New Roman" panose="02020603050405020304" pitchFamily="18" charset="0"/>
              </a:rPr>
              <a:t>ejecutados</a:t>
            </a:r>
            <a:r>
              <a:rPr lang="es-ES" sz="2400" b="1" kern="100" dirty="0">
                <a:effectLst/>
                <a:ea typeface="Aptos" panose="020B0004020202020204" pitchFamily="34" charset="0"/>
                <a:cs typeface="Times New Roman" panose="02020603050405020304" pitchFamily="18" charset="0"/>
              </a:rPr>
              <a:t> </a:t>
            </a:r>
            <a:r>
              <a:rPr lang="es-ES" sz="2400" kern="100" dirty="0">
                <a:effectLst/>
                <a:ea typeface="Aptos" panose="020B0004020202020204" pitchFamily="34" charset="0"/>
                <a:cs typeface="Times New Roman" panose="02020603050405020304" pitchFamily="18" charset="0"/>
              </a:rPr>
              <a:t>en 2023</a:t>
            </a:r>
            <a:r>
              <a:rPr lang="es-ES" sz="2400" kern="100" dirty="0">
                <a:ea typeface="Aptos" panose="020B0004020202020204" pitchFamily="34" charset="0"/>
                <a:cs typeface="Times New Roman" panose="02020603050405020304" pitchFamily="18" charset="0"/>
              </a:rPr>
              <a:t> (</a:t>
            </a:r>
            <a:r>
              <a:rPr lang="es-ES" sz="2400" kern="100" dirty="0">
                <a:effectLst/>
                <a:ea typeface="Aptos" panose="020B0004020202020204" pitchFamily="34" charset="0"/>
                <a:cs typeface="Times New Roman" panose="02020603050405020304" pitchFamily="18" charset="0"/>
              </a:rPr>
              <a:t>en la campaña </a:t>
            </a:r>
            <a:r>
              <a:rPr lang="es-ES" sz="2400" kern="100" dirty="0">
                <a:ea typeface="Aptos" panose="020B0004020202020204" pitchFamily="34" charset="0"/>
                <a:cs typeface="Times New Roman" panose="02020603050405020304" pitchFamily="18" charset="0"/>
              </a:rPr>
              <a:t>anterior 2022 fueron </a:t>
            </a:r>
            <a:r>
              <a:rPr lang="es-ES" sz="2400" b="1" kern="100" dirty="0">
                <a:effectLst/>
                <a:ea typeface="Aptos" panose="020B0004020202020204" pitchFamily="34" charset="0"/>
                <a:cs typeface="Times New Roman" panose="02020603050405020304" pitchFamily="18" charset="0"/>
              </a:rPr>
              <a:t>46 M€</a:t>
            </a:r>
            <a:r>
              <a:rPr lang="es-ES" kern="100" dirty="0">
                <a:ea typeface="Aptos" panose="020B0004020202020204" pitchFamily="34" charset="0"/>
                <a:cs typeface="Times New Roman" panose="02020603050405020304" pitchFamily="18" charset="0"/>
              </a:rPr>
              <a:t>)</a:t>
            </a:r>
            <a:endParaRPr lang="es-ES" sz="2400" kern="100" dirty="0">
              <a:effectLst/>
              <a:ea typeface="Aptos" panose="020B0004020202020204" pitchFamily="34" charset="0"/>
              <a:cs typeface="Times New Roman" panose="02020603050405020304" pitchFamily="18" charset="0"/>
            </a:endParaRPr>
          </a:p>
          <a:p>
            <a:pPr marL="0" marR="0" indent="0" algn="just">
              <a:lnSpc>
                <a:spcPct val="107000"/>
              </a:lnSpc>
              <a:spcBef>
                <a:spcPts val="0"/>
              </a:spcBef>
              <a:buClr>
                <a:srgbClr val="3660AC"/>
              </a:buClr>
              <a:buNone/>
            </a:pPr>
            <a:endParaRPr lang="es-ES" sz="2400" b="1" kern="100" dirty="0">
              <a:effectLst/>
              <a:ea typeface="Aptos" panose="020B0004020202020204" pitchFamily="34" charset="0"/>
              <a:cs typeface="Times New Roman" panose="02020603050405020304" pitchFamily="18" charset="0"/>
            </a:endParaRPr>
          </a:p>
          <a:p>
            <a:pPr marL="0" indent="0" algn="just">
              <a:lnSpc>
                <a:spcPct val="107000"/>
              </a:lnSpc>
              <a:spcBef>
                <a:spcPts val="0"/>
              </a:spcBef>
              <a:buClr>
                <a:srgbClr val="3660AC"/>
              </a:buClr>
              <a:buNone/>
            </a:pPr>
            <a:r>
              <a:rPr lang="es-ES" sz="2400" b="1" u="sng" kern="100" dirty="0">
                <a:cs typeface="Times New Roman" panose="02020603050405020304" pitchFamily="18" charset="0"/>
              </a:rPr>
              <a:t>MUJERES</a:t>
            </a:r>
          </a:p>
          <a:p>
            <a:pPr marL="269875" marR="0" indent="-269875" algn="just">
              <a:lnSpc>
                <a:spcPct val="107000"/>
              </a:lnSpc>
              <a:spcBef>
                <a:spcPts val="0"/>
              </a:spcBef>
              <a:buClr>
                <a:srgbClr val="3660AC"/>
              </a:buClr>
              <a:buFont typeface="Wingdings" panose="05000000000000000000" pitchFamily="2" charset="2"/>
              <a:buChar char="v"/>
            </a:pPr>
            <a:r>
              <a:rPr lang="es-ES" sz="2400" kern="100" dirty="0">
                <a:effectLst/>
                <a:ea typeface="Aptos" panose="020B0004020202020204" pitchFamily="34" charset="0"/>
                <a:cs typeface="Times New Roman" panose="02020603050405020304" pitchFamily="18" charset="0"/>
              </a:rPr>
              <a:t> 15% en incremento del pago complementario a jóvenes en caso de mujer</a:t>
            </a:r>
          </a:p>
          <a:p>
            <a:pPr marL="0" marR="0" indent="0" algn="just">
              <a:lnSpc>
                <a:spcPct val="107000"/>
              </a:lnSpc>
              <a:spcBef>
                <a:spcPts val="0"/>
              </a:spcBef>
              <a:buClr>
                <a:srgbClr val="3660AC"/>
              </a:buClr>
              <a:buNone/>
            </a:pPr>
            <a:endParaRPr lang="es-ES" sz="2400" kern="100" dirty="0">
              <a:ea typeface="Aptos" panose="020B0004020202020204" pitchFamily="34" charset="0"/>
              <a:cs typeface="Times New Roman" panose="02020603050405020304" pitchFamily="18" charset="0"/>
            </a:endParaRPr>
          </a:p>
          <a:p>
            <a:pPr marL="0" indent="0" algn="just">
              <a:lnSpc>
                <a:spcPct val="107000"/>
              </a:lnSpc>
              <a:spcBef>
                <a:spcPts val="0"/>
              </a:spcBef>
              <a:buClr>
                <a:srgbClr val="3660AC"/>
              </a:buClr>
              <a:buNone/>
            </a:pPr>
            <a:r>
              <a:rPr lang="es-ES" sz="2400" b="1" u="sng" kern="100" dirty="0">
                <a:cs typeface="Times New Roman" panose="02020603050405020304" pitchFamily="18" charset="0"/>
              </a:rPr>
              <a:t>EXPLOTACIONES VULNERABLES</a:t>
            </a:r>
          </a:p>
          <a:p>
            <a:pPr marL="269875" marR="0" indent="-269875" algn="just">
              <a:lnSpc>
                <a:spcPct val="107000"/>
              </a:lnSpc>
              <a:spcBef>
                <a:spcPts val="0"/>
              </a:spcBef>
              <a:buClr>
                <a:srgbClr val="3660AC"/>
              </a:buClr>
              <a:buFont typeface="Wingdings" panose="05000000000000000000" pitchFamily="2" charset="2"/>
              <a:buChar char="v"/>
            </a:pPr>
            <a:r>
              <a:rPr lang="es-ES" sz="2400" kern="100" dirty="0">
                <a:effectLst/>
                <a:ea typeface="Aptos" panose="020B0004020202020204" pitchFamily="34" charset="0"/>
                <a:cs typeface="Times New Roman" panose="02020603050405020304" pitchFamily="18" charset="0"/>
              </a:rPr>
              <a:t> Ayudas asociadas a la ganadería y cultivos vulnerables</a:t>
            </a:r>
            <a:endParaRPr lang="es-ES" sz="2000" kern="100" dirty="0">
              <a:effectLst/>
              <a:ea typeface="Aptos" panose="020B000402020202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id="{1723AEC5-D075-B863-3BCC-1ADEE15F44C0}"/>
              </a:ext>
            </a:extLst>
          </p:cNvPr>
          <p:cNvSpPr>
            <a:spLocks noGrp="1"/>
          </p:cNvSpPr>
          <p:nvPr>
            <p:ph type="title"/>
          </p:nvPr>
        </p:nvSpPr>
        <p:spPr>
          <a:xfrm>
            <a:off x="65468" y="-135727"/>
            <a:ext cx="8907966" cy="1325563"/>
          </a:xfrm>
        </p:spPr>
        <p:txBody>
          <a:bodyPr/>
          <a:lstStyle/>
          <a:p>
            <a:r>
              <a:rPr lang="es-ES" sz="4400" b="1" dirty="0">
                <a:solidFill>
                  <a:schemeClr val="accent1">
                    <a:lumMod val="75000"/>
                  </a:schemeClr>
                </a:solidFill>
                <a:latin typeface="+mn-lt"/>
              </a:rPr>
              <a:t>IMPACTO SOCIAL</a:t>
            </a:r>
          </a:p>
        </p:txBody>
      </p:sp>
      <p:pic>
        <p:nvPicPr>
          <p:cNvPr id="2" name="Imagen 1" descr="Texto&#10;&#10;Descripción generada automáticamente">
            <a:extLst>
              <a:ext uri="{FF2B5EF4-FFF2-40B4-BE49-F238E27FC236}">
                <a16:creationId xmlns:a16="http://schemas.microsoft.com/office/drawing/2014/main" id="{80907993-1379-46AF-2528-F1802A2B4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267070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5F016F1-E1DE-5728-4758-223B0322D29E}"/>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DC9E2A43-3645-080A-E563-3B963FDAC024}"/>
              </a:ext>
            </a:extLst>
          </p:cNvPr>
          <p:cNvPicPr>
            <a:picLocks noChangeAspect="1"/>
          </p:cNvPicPr>
          <p:nvPr/>
        </p:nvPicPr>
        <p:blipFill>
          <a:blip r:embed="rId3"/>
          <a:stretch>
            <a:fillRect/>
          </a:stretch>
        </p:blipFill>
        <p:spPr>
          <a:xfrm>
            <a:off x="0" y="0"/>
            <a:ext cx="12204000" cy="133875"/>
          </a:xfrm>
          <a:prstGeom prst="rect">
            <a:avLst/>
          </a:prstGeom>
        </p:spPr>
      </p:pic>
      <p:sp>
        <p:nvSpPr>
          <p:cNvPr id="3" name="Rectángulo 2">
            <a:extLst>
              <a:ext uri="{FF2B5EF4-FFF2-40B4-BE49-F238E27FC236}">
                <a16:creationId xmlns:a16="http://schemas.microsoft.com/office/drawing/2014/main" id="{E3F08DE7-2B3A-AF57-B6C2-EA4A7AAB9504}"/>
              </a:ext>
            </a:extLst>
          </p:cNvPr>
          <p:cNvSpPr/>
          <p:nvPr/>
        </p:nvSpPr>
        <p:spPr>
          <a:xfrm>
            <a:off x="712642" y="731297"/>
            <a:ext cx="10766712" cy="1272810"/>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pPr>
            <a:r>
              <a:rPr lang="es-ES" sz="2400" b="1" spc="-5" dirty="0">
                <a:solidFill>
                  <a:schemeClr val="accent1">
                    <a:lumMod val="75000"/>
                  </a:schemeClr>
                </a:solidFill>
                <a:ea typeface="+mj-ea"/>
                <a:cs typeface="Arial"/>
              </a:rPr>
              <a:t>APOYO A LOS QUE MÁS LO NECESITAN: PEQUEÑAS Y MEDIANAS EXPLOTACIONES</a:t>
            </a:r>
          </a:p>
          <a:p>
            <a:pPr algn="ctr">
              <a:spcBef>
                <a:spcPct val="0"/>
              </a:spcBef>
            </a:pPr>
            <a:r>
              <a:rPr lang="es-ES" sz="2400" b="1" spc="-5" dirty="0">
                <a:solidFill>
                  <a:schemeClr val="accent1">
                    <a:lumMod val="75000"/>
                  </a:schemeClr>
                </a:solidFill>
                <a:ea typeface="+mj-ea"/>
                <a:cs typeface="Arial"/>
              </a:rPr>
              <a:t>Se han redistribuido ayudas desde las grandes explotaciones hacia las medianas y pequeñas</a:t>
            </a:r>
          </a:p>
        </p:txBody>
      </p:sp>
      <p:sp>
        <p:nvSpPr>
          <p:cNvPr id="7" name="CuadroTexto 6">
            <a:extLst>
              <a:ext uri="{FF2B5EF4-FFF2-40B4-BE49-F238E27FC236}">
                <a16:creationId xmlns:a16="http://schemas.microsoft.com/office/drawing/2014/main" id="{D1E025BB-3201-49BD-6716-0B67F2685502}"/>
              </a:ext>
            </a:extLst>
          </p:cNvPr>
          <p:cNvSpPr txBox="1"/>
          <p:nvPr/>
        </p:nvSpPr>
        <p:spPr>
          <a:xfrm>
            <a:off x="4126187" y="2736575"/>
            <a:ext cx="7353167" cy="911697"/>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defPPr>
              <a:defRPr lang="es-ES"/>
            </a:defPPr>
            <a:lvl1pPr marR="0" lvl="0" indent="0" algn="ctr" fontAlgn="auto">
              <a:lnSpc>
                <a:spcPct val="100000"/>
              </a:lnSpc>
              <a:spcBef>
                <a:spcPct val="0"/>
              </a:spcBef>
              <a:spcAft>
                <a:spcPts val="0"/>
              </a:spcAft>
              <a:buClrTx/>
              <a:buSzTx/>
              <a:buFontTx/>
              <a:buNone/>
              <a:tabLst/>
              <a:defRPr kumimoji="0" sz="2400" b="1" i="0" u="none" strike="noStrike" cap="none" spc="-5" normalizeH="0" baseline="0">
                <a:ln>
                  <a:noFill/>
                </a:ln>
                <a:solidFill>
                  <a:prstClr val="black"/>
                </a:solidFill>
                <a:effectLst/>
                <a:uLnTx/>
                <a:uFillTx/>
                <a:ea typeface="+mj-ea"/>
                <a:cs typeface="Arial"/>
              </a:defRPr>
            </a:lvl1pPr>
          </a:lstStyle>
          <a:p>
            <a:r>
              <a:rPr lang="es-ES_tradnl" sz="2000" dirty="0"/>
              <a:t>Concentrados en las primeras 10,6 millones de hectáreas de las explotaciones, beneficiando a pequeñas y medianas explotaciones</a:t>
            </a:r>
            <a:endParaRPr lang="es-ES" sz="2000" dirty="0"/>
          </a:p>
        </p:txBody>
      </p:sp>
      <p:sp>
        <p:nvSpPr>
          <p:cNvPr id="9" name="Rectángulo: esquinas redondeadas 8">
            <a:extLst>
              <a:ext uri="{FF2B5EF4-FFF2-40B4-BE49-F238E27FC236}">
                <a16:creationId xmlns:a16="http://schemas.microsoft.com/office/drawing/2014/main" id="{E2AB2A95-47A4-E663-521D-6F6FFE18EF6D}"/>
              </a:ext>
            </a:extLst>
          </p:cNvPr>
          <p:cNvSpPr/>
          <p:nvPr/>
        </p:nvSpPr>
        <p:spPr>
          <a:xfrm>
            <a:off x="1356913" y="2652217"/>
            <a:ext cx="1504122" cy="1034965"/>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491 M€</a:t>
            </a:r>
          </a:p>
        </p:txBody>
      </p:sp>
      <p:sp>
        <p:nvSpPr>
          <p:cNvPr id="13" name="CuadroTexto 12">
            <a:extLst>
              <a:ext uri="{FF2B5EF4-FFF2-40B4-BE49-F238E27FC236}">
                <a16:creationId xmlns:a16="http://schemas.microsoft.com/office/drawing/2014/main" id="{6A2E15B4-F01A-3A8B-56AB-C5DCEE80CD4D}"/>
              </a:ext>
            </a:extLst>
          </p:cNvPr>
          <p:cNvSpPr txBox="1"/>
          <p:nvPr/>
        </p:nvSpPr>
        <p:spPr>
          <a:xfrm>
            <a:off x="740044" y="2138082"/>
            <a:ext cx="3215266" cy="400110"/>
          </a:xfrm>
          <a:prstGeom prst="rect">
            <a:avLst/>
          </a:prstGeom>
          <a:solidFill>
            <a:schemeClr val="accent4">
              <a:lumMod val="20000"/>
              <a:lumOff val="80000"/>
            </a:schemeClr>
          </a:solidFill>
          <a:ln>
            <a:noFill/>
          </a:ln>
        </p:spPr>
        <p:txBody>
          <a:bodyPr wrap="square" rtlCol="0">
            <a:spAutoFit/>
          </a:bodyPr>
          <a:lstStyle/>
          <a:p>
            <a:r>
              <a:rPr lang="es-ES" sz="2000" b="1" dirty="0"/>
              <a:t>PAGO REDISTRIBUTIVO 2023</a:t>
            </a:r>
          </a:p>
        </p:txBody>
      </p:sp>
      <p:sp>
        <p:nvSpPr>
          <p:cNvPr id="14" name="Flecha: a la derecha con bandas 13">
            <a:extLst>
              <a:ext uri="{FF2B5EF4-FFF2-40B4-BE49-F238E27FC236}">
                <a16:creationId xmlns:a16="http://schemas.microsoft.com/office/drawing/2014/main" id="{59235FFD-4A9A-73DB-B0DE-54CCC693E970}"/>
              </a:ext>
            </a:extLst>
          </p:cNvPr>
          <p:cNvSpPr/>
          <p:nvPr/>
        </p:nvSpPr>
        <p:spPr>
          <a:xfrm>
            <a:off x="2981739" y="2930391"/>
            <a:ext cx="881270" cy="498609"/>
          </a:xfrm>
          <a:prstGeom prst="strip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B5426779-11A6-6C8C-2A69-E75DA8773EB6}"/>
              </a:ext>
            </a:extLst>
          </p:cNvPr>
          <p:cNvSpPr txBox="1"/>
          <p:nvPr/>
        </p:nvSpPr>
        <p:spPr>
          <a:xfrm>
            <a:off x="173209" y="4447070"/>
            <a:ext cx="3781631" cy="400110"/>
          </a:xfrm>
          <a:prstGeom prst="rect">
            <a:avLst/>
          </a:prstGeom>
          <a:solidFill>
            <a:schemeClr val="accent2">
              <a:lumMod val="20000"/>
              <a:lumOff val="80000"/>
            </a:schemeClr>
          </a:solidFill>
        </p:spPr>
        <p:txBody>
          <a:bodyPr wrap="square" rtlCol="0">
            <a:spAutoFit/>
          </a:bodyPr>
          <a:lstStyle/>
          <a:p>
            <a:r>
              <a:rPr lang="es-ES" sz="2000" b="1" dirty="0"/>
              <a:t>CAPPING (LÍMITE MÁXIMO) 2023</a:t>
            </a:r>
          </a:p>
        </p:txBody>
      </p:sp>
      <p:sp>
        <p:nvSpPr>
          <p:cNvPr id="16" name="Rectángulo: esquinas redondeadas 15">
            <a:extLst>
              <a:ext uri="{FF2B5EF4-FFF2-40B4-BE49-F238E27FC236}">
                <a16:creationId xmlns:a16="http://schemas.microsoft.com/office/drawing/2014/main" id="{D2AA07FA-EB83-1E61-C365-61C22C09C70C}"/>
              </a:ext>
            </a:extLst>
          </p:cNvPr>
          <p:cNvSpPr/>
          <p:nvPr/>
        </p:nvSpPr>
        <p:spPr>
          <a:xfrm>
            <a:off x="1311964" y="4923959"/>
            <a:ext cx="1504122" cy="1034965"/>
          </a:xfrm>
          <a:prstGeom prst="roundRect">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6,5 M€</a:t>
            </a:r>
          </a:p>
        </p:txBody>
      </p:sp>
      <p:sp>
        <p:nvSpPr>
          <p:cNvPr id="17" name="Flecha: a la derecha con bandas 16">
            <a:extLst>
              <a:ext uri="{FF2B5EF4-FFF2-40B4-BE49-F238E27FC236}">
                <a16:creationId xmlns:a16="http://schemas.microsoft.com/office/drawing/2014/main" id="{87F738D8-8671-2B71-1AB2-1D1BE69E0C05}"/>
              </a:ext>
            </a:extLst>
          </p:cNvPr>
          <p:cNvSpPr/>
          <p:nvPr/>
        </p:nvSpPr>
        <p:spPr>
          <a:xfrm>
            <a:off x="2981739" y="5186949"/>
            <a:ext cx="881270" cy="498609"/>
          </a:xfrm>
          <a:prstGeom prst="stripedRightArrow">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800" b="1">
              <a:solidFill>
                <a:schemeClr val="tx1"/>
              </a:solidFill>
            </a:endParaRPr>
          </a:p>
        </p:txBody>
      </p:sp>
      <p:sp>
        <p:nvSpPr>
          <p:cNvPr id="25" name="CuadroTexto 24">
            <a:extLst>
              <a:ext uri="{FF2B5EF4-FFF2-40B4-BE49-F238E27FC236}">
                <a16:creationId xmlns:a16="http://schemas.microsoft.com/office/drawing/2014/main" id="{99605569-95D1-9689-0C9D-B03EC2FAC7DC}"/>
              </a:ext>
            </a:extLst>
          </p:cNvPr>
          <p:cNvSpPr txBox="1"/>
          <p:nvPr/>
        </p:nvSpPr>
        <p:spPr>
          <a:xfrm>
            <a:off x="4008782" y="4483425"/>
            <a:ext cx="7838661" cy="320601"/>
          </a:xfrm>
          <a:prstGeom prst="rect">
            <a:avLst/>
          </a:prstGeom>
          <a:solidFill>
            <a:schemeClr val="bg2"/>
          </a:solidFill>
          <a:ln>
            <a:solidFill>
              <a:schemeClr val="accent2">
                <a:lumMod val="75000"/>
              </a:schemeClr>
            </a:solidFill>
          </a:ln>
        </p:spPr>
        <p:txBody>
          <a:bodyPr vert="horz" wrap="square" lIns="0" tIns="12700" rIns="0" bIns="0" rtlCol="0">
            <a:spAutoFit/>
          </a:bodyPr>
          <a:lstStyle>
            <a:defPPr>
              <a:defRPr lang="es-ES"/>
            </a:defPPr>
            <a:lvl1pPr algn="ctr">
              <a:defRPr sz="2400" b="1">
                <a:effectLst/>
                <a:ea typeface="Times New Roman" panose="02020603050405020304" pitchFamily="18" charset="0"/>
              </a:defRPr>
            </a:lvl1pPr>
          </a:lstStyle>
          <a:p>
            <a:r>
              <a:rPr lang="es-ES" sz="2000" dirty="0">
                <a:solidFill>
                  <a:schemeClr val="accent1">
                    <a:lumMod val="75000"/>
                  </a:schemeClr>
                </a:solidFill>
              </a:rPr>
              <a:t>Ninguna explotación puede percibir más de 200.000 € de ayuda básica</a:t>
            </a:r>
          </a:p>
        </p:txBody>
      </p:sp>
      <p:sp>
        <p:nvSpPr>
          <p:cNvPr id="26" name="CuadroTexto 25">
            <a:extLst>
              <a:ext uri="{FF2B5EF4-FFF2-40B4-BE49-F238E27FC236}">
                <a16:creationId xmlns:a16="http://schemas.microsoft.com/office/drawing/2014/main" id="{FD53DFB3-C85B-7E72-F310-72843DEDDB34}"/>
              </a:ext>
            </a:extLst>
          </p:cNvPr>
          <p:cNvSpPr txBox="1"/>
          <p:nvPr/>
        </p:nvSpPr>
        <p:spPr>
          <a:xfrm>
            <a:off x="4126187" y="5068957"/>
            <a:ext cx="7721256" cy="913823"/>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defPPr>
              <a:defRPr lang="es-ES"/>
            </a:defPPr>
            <a:lvl1pPr marR="0" lvl="0" indent="0" algn="ctr" fontAlgn="auto">
              <a:lnSpc>
                <a:spcPct val="100000"/>
              </a:lnSpc>
              <a:spcBef>
                <a:spcPct val="0"/>
              </a:spcBef>
              <a:spcAft>
                <a:spcPts val="0"/>
              </a:spcAft>
              <a:buClrTx/>
              <a:buSzTx/>
              <a:buFontTx/>
              <a:buNone/>
              <a:tabLst/>
              <a:defRPr kumimoji="0" sz="2000" b="1" i="0" u="none" strike="noStrike" cap="none" spc="-5" normalizeH="0" baseline="0">
                <a:ln>
                  <a:noFill/>
                </a:ln>
                <a:solidFill>
                  <a:prstClr val="black"/>
                </a:solidFill>
                <a:effectLst/>
                <a:uLnTx/>
                <a:uFillTx/>
                <a:ea typeface="+mj-ea"/>
                <a:cs typeface="Arial"/>
              </a:defRPr>
            </a:lvl1pPr>
          </a:lstStyle>
          <a:p>
            <a:r>
              <a:rPr lang="es-ES_tradnl" dirty="0"/>
              <a:t>6,5 M€ que han dejado de percibir 58 grandes beneficiarios y han sido redistribuidos a pequeños y medianos</a:t>
            </a:r>
            <a:endParaRPr lang="es-ES" dirty="0"/>
          </a:p>
        </p:txBody>
      </p:sp>
      <p:pic>
        <p:nvPicPr>
          <p:cNvPr id="4" name="Imagen 3" descr="Texto&#10;&#10;Descripción generada automáticamente">
            <a:extLst>
              <a:ext uri="{FF2B5EF4-FFF2-40B4-BE49-F238E27FC236}">
                <a16:creationId xmlns:a16="http://schemas.microsoft.com/office/drawing/2014/main" id="{A0395AC5-EC97-ED7A-C40E-8CE97EF89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4092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88DC4-D3CD-528A-B1AF-2D7FC7ED7ED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ED200EBA-06FE-768F-2A82-BC7985854B2A}"/>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965FC2D2-629D-27DC-3399-FCEE51A5A1A1}"/>
              </a:ext>
            </a:extLst>
          </p:cNvPr>
          <p:cNvPicPr>
            <a:picLocks noChangeAspect="1"/>
          </p:cNvPicPr>
          <p:nvPr/>
        </p:nvPicPr>
        <p:blipFill>
          <a:blip r:embed="rId3"/>
          <a:stretch>
            <a:fillRect/>
          </a:stretch>
        </p:blipFill>
        <p:spPr>
          <a:xfrm>
            <a:off x="0" y="0"/>
            <a:ext cx="12204000" cy="133875"/>
          </a:xfrm>
          <a:prstGeom prst="rect">
            <a:avLst/>
          </a:prstGeom>
        </p:spPr>
      </p:pic>
      <p:sp>
        <p:nvSpPr>
          <p:cNvPr id="7" name="Rectángulo 6">
            <a:extLst>
              <a:ext uri="{FF2B5EF4-FFF2-40B4-BE49-F238E27FC236}">
                <a16:creationId xmlns:a16="http://schemas.microsoft.com/office/drawing/2014/main" id="{2C5DB9D1-F4B2-20FC-1FBD-B95A50CE623D}"/>
              </a:ext>
            </a:extLst>
          </p:cNvPr>
          <p:cNvSpPr/>
          <p:nvPr/>
        </p:nvSpPr>
        <p:spPr>
          <a:xfrm>
            <a:off x="899247" y="791560"/>
            <a:ext cx="10393505" cy="1442926"/>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r>
              <a:rPr lang="es-ES" sz="2400" b="1" spc="-5" dirty="0">
                <a:solidFill>
                  <a:schemeClr val="accent1">
                    <a:lumMod val="75000"/>
                  </a:schemeClr>
                </a:solidFill>
                <a:ea typeface="+mj-ea"/>
                <a:cs typeface="Arial"/>
              </a:rPr>
              <a:t>APOYO A LOS QUE MÁS LO NECESITAN: EXPLOTACIONES VULNERABLES</a:t>
            </a:r>
          </a:p>
          <a:p>
            <a:pPr marL="342900" indent="-342900" algn="ctr">
              <a:buFont typeface="Arial" panose="020B0604020202020204" pitchFamily="34" charset="0"/>
              <a:buChar char="•"/>
            </a:pPr>
            <a:r>
              <a:rPr lang="es-ES_tradnl" sz="2400" b="1" spc="-5" dirty="0">
                <a:solidFill>
                  <a:schemeClr val="accent1">
                    <a:lumMod val="75000"/>
                  </a:schemeClr>
                </a:solidFill>
                <a:ea typeface="+mj-ea"/>
                <a:cs typeface="Arial"/>
              </a:rPr>
              <a:t>Un 15% más de ayudas asociadas que en la PAC anterior</a:t>
            </a:r>
          </a:p>
          <a:p>
            <a:pPr marL="342900" indent="-342900" algn="ctr">
              <a:buFont typeface="Arial" panose="020B0604020202020204" pitchFamily="34" charset="0"/>
              <a:buChar char="•"/>
            </a:pPr>
            <a:r>
              <a:rPr lang="es-ES" sz="2400" b="1" spc="-5" dirty="0">
                <a:solidFill>
                  <a:schemeClr val="accent1">
                    <a:lumMod val="75000"/>
                  </a:schemeClr>
                </a:solidFill>
                <a:ea typeface="+mj-ea"/>
                <a:cs typeface="Arial"/>
              </a:rPr>
              <a:t>Más apoyo para la ganadería y los cultivos más vulnerables</a:t>
            </a:r>
          </a:p>
        </p:txBody>
      </p:sp>
      <p:graphicFrame>
        <p:nvGraphicFramePr>
          <p:cNvPr id="14" name="Tabla 13">
            <a:extLst>
              <a:ext uri="{FF2B5EF4-FFF2-40B4-BE49-F238E27FC236}">
                <a16:creationId xmlns:a16="http://schemas.microsoft.com/office/drawing/2014/main" id="{EA61BA26-68C8-35BD-D523-0292ED980FFC}"/>
              </a:ext>
            </a:extLst>
          </p:cNvPr>
          <p:cNvGraphicFramePr>
            <a:graphicFrameLocks noGrp="1"/>
          </p:cNvGraphicFramePr>
          <p:nvPr>
            <p:extLst>
              <p:ext uri="{D42A27DB-BD31-4B8C-83A1-F6EECF244321}">
                <p14:modId xmlns:p14="http://schemas.microsoft.com/office/powerpoint/2010/main" val="3670273719"/>
              </p:ext>
            </p:extLst>
          </p:nvPr>
        </p:nvGraphicFramePr>
        <p:xfrm>
          <a:off x="1252523" y="2405735"/>
          <a:ext cx="9686951" cy="3660705"/>
        </p:xfrm>
        <a:graphic>
          <a:graphicData uri="http://schemas.openxmlformats.org/drawingml/2006/table">
            <a:tbl>
              <a:tblPr>
                <a:tableStyleId>{5C22544A-7EE6-4342-B048-85BDC9FD1C3A}</a:tableStyleId>
              </a:tblPr>
              <a:tblGrid>
                <a:gridCol w="3567953">
                  <a:extLst>
                    <a:ext uri="{9D8B030D-6E8A-4147-A177-3AD203B41FA5}">
                      <a16:colId xmlns:a16="http://schemas.microsoft.com/office/drawing/2014/main" val="2554454685"/>
                    </a:ext>
                  </a:extLst>
                </a:gridCol>
                <a:gridCol w="932329">
                  <a:extLst>
                    <a:ext uri="{9D8B030D-6E8A-4147-A177-3AD203B41FA5}">
                      <a16:colId xmlns:a16="http://schemas.microsoft.com/office/drawing/2014/main" val="2181465968"/>
                    </a:ext>
                  </a:extLst>
                </a:gridCol>
                <a:gridCol w="591671">
                  <a:extLst>
                    <a:ext uri="{9D8B030D-6E8A-4147-A177-3AD203B41FA5}">
                      <a16:colId xmlns:a16="http://schemas.microsoft.com/office/drawing/2014/main" val="1570339522"/>
                    </a:ext>
                  </a:extLst>
                </a:gridCol>
                <a:gridCol w="3693459">
                  <a:extLst>
                    <a:ext uri="{9D8B030D-6E8A-4147-A177-3AD203B41FA5}">
                      <a16:colId xmlns:a16="http://schemas.microsoft.com/office/drawing/2014/main" val="2796613038"/>
                    </a:ext>
                  </a:extLst>
                </a:gridCol>
                <a:gridCol w="901539">
                  <a:extLst>
                    <a:ext uri="{9D8B030D-6E8A-4147-A177-3AD203B41FA5}">
                      <a16:colId xmlns:a16="http://schemas.microsoft.com/office/drawing/2014/main" val="1834759436"/>
                    </a:ext>
                  </a:extLst>
                </a:gridCol>
              </a:tblGrid>
              <a:tr h="0">
                <a:tc>
                  <a:txBody>
                    <a:bodyPr/>
                    <a:lstStyle/>
                    <a:p>
                      <a:pPr algn="ctr" fontAlgn="b">
                        <a:spcBef>
                          <a:spcPts val="600"/>
                        </a:spcBef>
                        <a:spcAft>
                          <a:spcPts val="600"/>
                        </a:spcAft>
                      </a:pPr>
                      <a:r>
                        <a:rPr lang="es-ES" sz="2000" b="1" u="none" strike="noStrike" dirty="0">
                          <a:solidFill>
                            <a:schemeClr val="tx1"/>
                          </a:solidFill>
                          <a:effectLst/>
                        </a:rPr>
                        <a:t>AGRÍCOLAS 2023</a:t>
                      </a:r>
                      <a:endParaRPr lang="es-ES" sz="2000" b="1" i="0" u="none" strike="noStrike" dirty="0">
                        <a:solidFill>
                          <a:schemeClr val="tx1"/>
                        </a:solidFill>
                        <a:effectLst/>
                        <a:latin typeface="Calibri" panose="020F0502020204030204" pitchFamily="34" charset="0"/>
                      </a:endParaRPr>
                    </a:p>
                  </a:txBody>
                  <a:tcPr marL="6350" marR="6350" marT="6350" marB="0" anchor="b">
                    <a:solidFill>
                      <a:schemeClr val="accent6">
                        <a:lumMod val="40000"/>
                        <a:lumOff val="60000"/>
                      </a:schemeClr>
                    </a:solidFill>
                  </a:tcPr>
                </a:tc>
                <a:tc>
                  <a:txBody>
                    <a:bodyPr/>
                    <a:lstStyle/>
                    <a:p>
                      <a:pPr algn="ctr" fontAlgn="b">
                        <a:spcBef>
                          <a:spcPts val="600"/>
                        </a:spcBef>
                        <a:spcAft>
                          <a:spcPts val="600"/>
                        </a:spcAft>
                      </a:pPr>
                      <a:r>
                        <a:rPr lang="es-ES" sz="2000" b="1" u="none" strike="noStrike" dirty="0">
                          <a:solidFill>
                            <a:schemeClr val="tx1"/>
                          </a:solidFill>
                          <a:effectLst/>
                        </a:rPr>
                        <a:t>M€</a:t>
                      </a:r>
                      <a:endParaRPr lang="es-ES" sz="2000" b="1"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40000"/>
                        <a:lumOff val="60000"/>
                      </a:schemeClr>
                    </a:solidFill>
                  </a:tcPr>
                </a:tc>
                <a:tc>
                  <a:txBody>
                    <a:bodyPr/>
                    <a:lstStyle/>
                    <a:p>
                      <a:pPr algn="ctr" fontAlgn="b">
                        <a:spcBef>
                          <a:spcPts val="600"/>
                        </a:spcBef>
                        <a:spcAft>
                          <a:spcPts val="600"/>
                        </a:spcAft>
                      </a:pPr>
                      <a:endParaRPr lang="es-ES" sz="20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spcBef>
                          <a:spcPts val="600"/>
                        </a:spcBef>
                        <a:spcAft>
                          <a:spcPts val="600"/>
                        </a:spcAft>
                      </a:pPr>
                      <a:r>
                        <a:rPr lang="es-ES" sz="2000" b="1" u="none" strike="noStrike" dirty="0">
                          <a:solidFill>
                            <a:schemeClr val="tx1"/>
                          </a:solidFill>
                          <a:effectLst/>
                        </a:rPr>
                        <a:t>GANADERAS 2023</a:t>
                      </a:r>
                      <a:endParaRPr lang="es-ES" sz="2000" b="1"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40000"/>
                        <a:lumOff val="60000"/>
                      </a:schemeClr>
                    </a:solidFill>
                  </a:tcPr>
                </a:tc>
                <a:tc>
                  <a:txBody>
                    <a:bodyPr/>
                    <a:lstStyle/>
                    <a:p>
                      <a:pPr algn="ctr" fontAlgn="b">
                        <a:spcBef>
                          <a:spcPts val="600"/>
                        </a:spcBef>
                        <a:spcAft>
                          <a:spcPts val="600"/>
                        </a:spcAft>
                      </a:pPr>
                      <a:r>
                        <a:rPr lang="es-ES" sz="2000" b="1" u="none" strike="noStrike" dirty="0">
                          <a:solidFill>
                            <a:schemeClr val="tx1"/>
                          </a:solidFill>
                          <a:effectLst/>
                        </a:rPr>
                        <a:t>M€</a:t>
                      </a:r>
                      <a:endParaRPr lang="es-ES" sz="2000" b="1" i="0" u="none" strike="noStrike" dirty="0">
                        <a:solidFill>
                          <a:schemeClr val="tx1"/>
                        </a:solidFill>
                        <a:effectLst/>
                        <a:latin typeface="Calibri" panose="020F0502020204030204" pitchFamily="34" charset="0"/>
                      </a:endParaRPr>
                    </a:p>
                  </a:txBody>
                  <a:tcPr marL="6350" marR="6350" marT="6350" marB="0" anchor="b">
                    <a:solidFill>
                      <a:schemeClr val="accent2">
                        <a:lumMod val="40000"/>
                        <a:lumOff val="60000"/>
                      </a:schemeClr>
                    </a:solidFill>
                  </a:tcPr>
                </a:tc>
                <a:extLst>
                  <a:ext uri="{0D108BD9-81ED-4DB2-BD59-A6C34878D82A}">
                    <a16:rowId xmlns:a16="http://schemas.microsoft.com/office/drawing/2014/main" val="100414265"/>
                  </a:ext>
                </a:extLst>
              </a:tr>
              <a:tr h="350701">
                <a:tc>
                  <a:txBody>
                    <a:bodyPr/>
                    <a:lstStyle/>
                    <a:p>
                      <a:pPr algn="l" fontAlgn="b">
                        <a:spcBef>
                          <a:spcPts val="600"/>
                        </a:spcBef>
                        <a:spcAft>
                          <a:spcPts val="600"/>
                        </a:spcAft>
                      </a:pPr>
                      <a:r>
                        <a:rPr lang="es-ES" sz="2000" u="none" strike="noStrike" dirty="0">
                          <a:solidFill>
                            <a:schemeClr val="tx1"/>
                          </a:solidFill>
                          <a:effectLst/>
                        </a:rPr>
                        <a:t>Arroz</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12,5</a:t>
                      </a:r>
                      <a:endParaRPr lang="es-ES" sz="2000" b="0"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20000"/>
                        <a:lumOff val="80000"/>
                      </a:schemeClr>
                    </a:solidFill>
                  </a:tcPr>
                </a:tc>
                <a:tc>
                  <a:txBody>
                    <a:bodyPr/>
                    <a:lstStyle/>
                    <a:p>
                      <a:pPr algn="l" fontAlgn="b">
                        <a:spcBef>
                          <a:spcPts val="600"/>
                        </a:spcBef>
                        <a:spcAft>
                          <a:spcPts val="600"/>
                        </a:spcAft>
                      </a:pPr>
                      <a:endParaRPr lang="es-E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spcBef>
                          <a:spcPts val="600"/>
                        </a:spcBef>
                        <a:spcAft>
                          <a:spcPts val="600"/>
                        </a:spcAft>
                      </a:pPr>
                      <a:r>
                        <a:rPr lang="es-ES" sz="2000" u="none" strike="noStrike" dirty="0">
                          <a:solidFill>
                            <a:schemeClr val="tx1"/>
                          </a:solidFill>
                          <a:effectLst/>
                        </a:rPr>
                        <a:t>Vacuno extensivo de carne</a:t>
                      </a:r>
                      <a:endParaRPr lang="es-ES" sz="2000" b="0"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174,5</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2292598113"/>
                  </a:ext>
                </a:extLst>
              </a:tr>
              <a:tr h="350701">
                <a:tc>
                  <a:txBody>
                    <a:bodyPr/>
                    <a:lstStyle/>
                    <a:p>
                      <a:pPr algn="l" fontAlgn="b">
                        <a:spcBef>
                          <a:spcPts val="600"/>
                        </a:spcBef>
                        <a:spcAft>
                          <a:spcPts val="600"/>
                        </a:spcAft>
                      </a:pPr>
                      <a:r>
                        <a:rPr lang="es-ES" sz="2000" u="none" strike="noStrike" dirty="0">
                          <a:solidFill>
                            <a:schemeClr val="tx1"/>
                          </a:solidFill>
                          <a:effectLst/>
                        </a:rPr>
                        <a:t>Proteicos</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53,3</a:t>
                      </a:r>
                      <a:endParaRPr lang="es-ES" sz="2000" b="0"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20000"/>
                        <a:lumOff val="80000"/>
                      </a:schemeClr>
                    </a:solidFill>
                  </a:tcPr>
                </a:tc>
                <a:tc>
                  <a:txBody>
                    <a:bodyPr/>
                    <a:lstStyle/>
                    <a:p>
                      <a:pPr algn="l" fontAlgn="b">
                        <a:spcBef>
                          <a:spcPts val="600"/>
                        </a:spcBef>
                        <a:spcAft>
                          <a:spcPts val="600"/>
                        </a:spcAft>
                      </a:pPr>
                      <a:endParaRPr lang="es-E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spcBef>
                          <a:spcPts val="600"/>
                        </a:spcBef>
                        <a:spcAft>
                          <a:spcPts val="600"/>
                        </a:spcAft>
                      </a:pPr>
                      <a:r>
                        <a:rPr lang="es-ES" sz="2000" u="none" strike="noStrike" dirty="0">
                          <a:solidFill>
                            <a:schemeClr val="tx1"/>
                          </a:solidFill>
                          <a:effectLst/>
                        </a:rPr>
                        <a:t>Leche de vaca</a:t>
                      </a:r>
                      <a:endParaRPr lang="es-ES" sz="2000" b="0"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20000"/>
                        <a:lumOff val="80000"/>
                      </a:schemeClr>
                    </a:solidFill>
                  </a:tcPr>
                </a:tc>
                <a:tc>
                  <a:txBody>
                    <a:bodyPr/>
                    <a:lstStyle/>
                    <a:p>
                      <a:pPr algn="r" fontAlgn="b">
                        <a:spcBef>
                          <a:spcPts val="600"/>
                        </a:spcBef>
                        <a:spcAft>
                          <a:spcPts val="600"/>
                        </a:spcAft>
                      </a:pPr>
                      <a:r>
                        <a:rPr lang="es-ES" sz="2000" u="none" strike="noStrike">
                          <a:solidFill>
                            <a:schemeClr val="tx1"/>
                          </a:solidFill>
                          <a:effectLst/>
                        </a:rPr>
                        <a:t>120,5</a:t>
                      </a:r>
                      <a:endParaRPr lang="es-ES" sz="2000" b="0" i="0" u="none" strike="noStrike">
                        <a:solidFill>
                          <a:schemeClr val="tx1"/>
                        </a:solidFill>
                        <a:effectLst/>
                        <a:latin typeface="Calibri" panose="020F050202020403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819869962"/>
                  </a:ext>
                </a:extLst>
              </a:tr>
              <a:tr h="379330">
                <a:tc>
                  <a:txBody>
                    <a:bodyPr/>
                    <a:lstStyle/>
                    <a:p>
                      <a:pPr algn="l" fontAlgn="b">
                        <a:spcBef>
                          <a:spcPts val="600"/>
                        </a:spcBef>
                        <a:spcAft>
                          <a:spcPts val="600"/>
                        </a:spcAft>
                      </a:pPr>
                      <a:r>
                        <a:rPr lang="es-ES" sz="2000" u="none" strike="noStrike" dirty="0">
                          <a:solidFill>
                            <a:schemeClr val="tx1"/>
                          </a:solidFill>
                          <a:effectLst/>
                        </a:rPr>
                        <a:t>Remolacha azucarera</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17,9</a:t>
                      </a:r>
                      <a:endParaRPr lang="es-ES" sz="2000" b="0"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20000"/>
                        <a:lumOff val="80000"/>
                      </a:schemeClr>
                    </a:solidFill>
                  </a:tcPr>
                </a:tc>
                <a:tc>
                  <a:txBody>
                    <a:bodyPr/>
                    <a:lstStyle/>
                    <a:p>
                      <a:pPr algn="l" fontAlgn="b">
                        <a:spcBef>
                          <a:spcPts val="600"/>
                        </a:spcBef>
                        <a:spcAft>
                          <a:spcPts val="600"/>
                        </a:spcAft>
                      </a:pPr>
                      <a:endParaRPr lang="es-E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spcBef>
                          <a:spcPts val="600"/>
                        </a:spcBef>
                        <a:spcAft>
                          <a:spcPts val="600"/>
                        </a:spcAft>
                      </a:pPr>
                      <a:r>
                        <a:rPr lang="es-ES" sz="2000" u="none" strike="noStrike" dirty="0">
                          <a:solidFill>
                            <a:schemeClr val="tx1"/>
                          </a:solidFill>
                          <a:effectLst/>
                        </a:rPr>
                        <a:t>Ovino y caprino de carne</a:t>
                      </a:r>
                      <a:endParaRPr lang="es-ES" sz="2000" b="0"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125,8</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3739508827"/>
                  </a:ext>
                </a:extLst>
              </a:tr>
              <a:tr h="379330">
                <a:tc>
                  <a:txBody>
                    <a:bodyPr/>
                    <a:lstStyle/>
                    <a:p>
                      <a:pPr algn="l" fontAlgn="b">
                        <a:spcBef>
                          <a:spcPts val="600"/>
                        </a:spcBef>
                        <a:spcAft>
                          <a:spcPts val="600"/>
                        </a:spcAft>
                      </a:pPr>
                      <a:r>
                        <a:rPr lang="es-ES" sz="2000" u="none" strike="noStrike" dirty="0">
                          <a:solidFill>
                            <a:schemeClr val="tx1"/>
                          </a:solidFill>
                          <a:effectLst/>
                        </a:rPr>
                        <a:t>Tomate industria</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8,5</a:t>
                      </a:r>
                      <a:endParaRPr lang="es-ES" sz="2000" b="0"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20000"/>
                        <a:lumOff val="80000"/>
                      </a:schemeClr>
                    </a:solidFill>
                  </a:tcPr>
                </a:tc>
                <a:tc>
                  <a:txBody>
                    <a:bodyPr/>
                    <a:lstStyle/>
                    <a:p>
                      <a:pPr algn="l" fontAlgn="b">
                        <a:spcBef>
                          <a:spcPts val="600"/>
                        </a:spcBef>
                        <a:spcAft>
                          <a:spcPts val="600"/>
                        </a:spcAft>
                      </a:pPr>
                      <a:endParaRPr lang="es-E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spcBef>
                          <a:spcPts val="600"/>
                        </a:spcBef>
                        <a:spcAft>
                          <a:spcPts val="600"/>
                        </a:spcAft>
                      </a:pPr>
                      <a:r>
                        <a:rPr lang="es-ES" sz="2000" u="none" strike="noStrike" dirty="0">
                          <a:solidFill>
                            <a:schemeClr val="tx1"/>
                          </a:solidFill>
                          <a:effectLst/>
                        </a:rPr>
                        <a:t>Ovino y caprino de leche</a:t>
                      </a:r>
                      <a:endParaRPr lang="es-ES" sz="2000" b="0"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47,7</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2065180207"/>
                  </a:ext>
                </a:extLst>
              </a:tr>
              <a:tr h="372173">
                <a:tc>
                  <a:txBody>
                    <a:bodyPr/>
                    <a:lstStyle/>
                    <a:p>
                      <a:pPr algn="l" fontAlgn="b">
                        <a:spcBef>
                          <a:spcPts val="600"/>
                        </a:spcBef>
                        <a:spcAft>
                          <a:spcPts val="600"/>
                        </a:spcAft>
                      </a:pPr>
                      <a:r>
                        <a:rPr lang="es-ES" sz="2000" u="none" strike="noStrike" dirty="0">
                          <a:solidFill>
                            <a:schemeClr val="tx1"/>
                          </a:solidFill>
                          <a:effectLst/>
                        </a:rPr>
                        <a:t>Frutos secos</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12,4</a:t>
                      </a:r>
                      <a:endParaRPr lang="es-ES" sz="2000" b="0"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20000"/>
                        <a:lumOff val="80000"/>
                      </a:schemeClr>
                    </a:solidFill>
                  </a:tcPr>
                </a:tc>
                <a:tc>
                  <a:txBody>
                    <a:bodyPr/>
                    <a:lstStyle/>
                    <a:p>
                      <a:pPr algn="l" fontAlgn="b">
                        <a:spcBef>
                          <a:spcPts val="600"/>
                        </a:spcBef>
                        <a:spcAft>
                          <a:spcPts val="600"/>
                        </a:spcAft>
                      </a:pPr>
                      <a:endParaRPr lang="es-E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spcBef>
                          <a:spcPts val="600"/>
                        </a:spcBef>
                        <a:spcAft>
                          <a:spcPts val="600"/>
                        </a:spcAft>
                      </a:pPr>
                      <a:r>
                        <a:rPr lang="es-ES" sz="2000" u="none" strike="noStrike" dirty="0">
                          <a:solidFill>
                            <a:schemeClr val="tx1"/>
                          </a:solidFill>
                          <a:effectLst/>
                        </a:rPr>
                        <a:t>Ovino y caprino sin pastos propios</a:t>
                      </a:r>
                      <a:endParaRPr lang="es-ES" sz="2000" b="0"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18,5</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4092869084"/>
                  </a:ext>
                </a:extLst>
              </a:tr>
              <a:tr h="379330">
                <a:tc>
                  <a:txBody>
                    <a:bodyPr/>
                    <a:lstStyle/>
                    <a:p>
                      <a:pPr algn="l" fontAlgn="b">
                        <a:spcBef>
                          <a:spcPts val="600"/>
                        </a:spcBef>
                        <a:spcAft>
                          <a:spcPts val="600"/>
                        </a:spcAft>
                      </a:pPr>
                      <a:r>
                        <a:rPr lang="es-ES" sz="2000" u="none" strike="noStrike">
                          <a:solidFill>
                            <a:schemeClr val="tx1"/>
                          </a:solidFill>
                          <a:effectLst/>
                        </a:rPr>
                        <a:t>Uva pasa</a:t>
                      </a:r>
                      <a:endParaRPr lang="es-ES" sz="2000" b="0" i="0" u="none" strike="noStrike">
                        <a:solidFill>
                          <a:schemeClr val="tx1"/>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0,4</a:t>
                      </a:r>
                      <a:endParaRPr lang="es-ES" sz="2000" b="0"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20000"/>
                        <a:lumOff val="80000"/>
                      </a:schemeClr>
                    </a:solidFill>
                  </a:tcPr>
                </a:tc>
                <a:tc>
                  <a:txBody>
                    <a:bodyPr/>
                    <a:lstStyle/>
                    <a:p>
                      <a:pPr algn="l" fontAlgn="b">
                        <a:spcBef>
                          <a:spcPts val="600"/>
                        </a:spcBef>
                        <a:spcAft>
                          <a:spcPts val="600"/>
                        </a:spcAft>
                      </a:pPr>
                      <a:endParaRPr lang="es-E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spcBef>
                          <a:spcPts val="600"/>
                        </a:spcBef>
                        <a:spcAft>
                          <a:spcPts val="600"/>
                        </a:spcAft>
                      </a:pPr>
                      <a:r>
                        <a:rPr lang="es-ES" sz="2000" u="none" strike="noStrike" dirty="0">
                          <a:solidFill>
                            <a:schemeClr val="tx1"/>
                          </a:solidFill>
                          <a:effectLst/>
                        </a:rPr>
                        <a:t>Engorde de terneros</a:t>
                      </a:r>
                      <a:endParaRPr lang="es-ES" sz="2000" b="0"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35,7</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1961804498"/>
                  </a:ext>
                </a:extLst>
              </a:tr>
              <a:tr h="379330">
                <a:tc>
                  <a:txBody>
                    <a:bodyPr/>
                    <a:lstStyle/>
                    <a:p>
                      <a:pPr algn="l" fontAlgn="b">
                        <a:spcBef>
                          <a:spcPts val="600"/>
                        </a:spcBef>
                        <a:spcAft>
                          <a:spcPts val="600"/>
                        </a:spcAft>
                      </a:pPr>
                      <a:r>
                        <a:rPr lang="es-ES" sz="2000" u="none" strike="noStrike" dirty="0">
                          <a:solidFill>
                            <a:schemeClr val="tx1"/>
                          </a:solidFill>
                          <a:effectLst/>
                        </a:rPr>
                        <a:t>Olivar tradicional o en pendiente</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27,3</a:t>
                      </a:r>
                      <a:endParaRPr lang="es-ES" sz="2000" b="0"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20000"/>
                        <a:lumOff val="80000"/>
                      </a:schemeClr>
                    </a:solidFill>
                  </a:tcPr>
                </a:tc>
                <a:tc>
                  <a:txBody>
                    <a:bodyPr/>
                    <a:lstStyle/>
                    <a:p>
                      <a:pPr algn="l" fontAlgn="b">
                        <a:spcBef>
                          <a:spcPts val="600"/>
                        </a:spcBef>
                        <a:spcAft>
                          <a:spcPts val="600"/>
                        </a:spcAft>
                      </a:pPr>
                      <a:endParaRPr lang="es-E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spcBef>
                          <a:spcPts val="600"/>
                        </a:spcBef>
                        <a:spcAft>
                          <a:spcPts val="600"/>
                        </a:spcAft>
                      </a:pPr>
                      <a:r>
                        <a:rPr lang="es-ES" sz="2000" u="none" strike="noStrike" dirty="0">
                          <a:solidFill>
                            <a:schemeClr val="tx1"/>
                          </a:solidFill>
                          <a:effectLst/>
                        </a:rPr>
                        <a:t> </a:t>
                      </a:r>
                      <a:endParaRPr lang="es-ES" sz="2000" b="0"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20000"/>
                        <a:lumOff val="80000"/>
                      </a:schemeClr>
                    </a:solidFill>
                  </a:tcPr>
                </a:tc>
                <a:tc>
                  <a:txBody>
                    <a:bodyPr/>
                    <a:lstStyle/>
                    <a:p>
                      <a:pPr algn="l" fontAlgn="b">
                        <a:spcBef>
                          <a:spcPts val="600"/>
                        </a:spcBef>
                        <a:spcAft>
                          <a:spcPts val="600"/>
                        </a:spcAft>
                      </a:pPr>
                      <a:r>
                        <a:rPr lang="es-ES" sz="2000" u="none" strike="noStrike" dirty="0">
                          <a:solidFill>
                            <a:schemeClr val="tx1"/>
                          </a:solidFill>
                          <a:effectLst/>
                        </a:rPr>
                        <a:t> </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354245763"/>
                  </a:ext>
                </a:extLst>
              </a:tr>
              <a:tr h="379330">
                <a:tc>
                  <a:txBody>
                    <a:bodyPr/>
                    <a:lstStyle/>
                    <a:p>
                      <a:pPr algn="l" fontAlgn="b">
                        <a:spcBef>
                          <a:spcPts val="600"/>
                        </a:spcBef>
                        <a:spcAft>
                          <a:spcPts val="600"/>
                        </a:spcAft>
                      </a:pPr>
                      <a:r>
                        <a:rPr lang="es-ES" sz="2000" u="none" strike="noStrike">
                          <a:solidFill>
                            <a:schemeClr val="tx1"/>
                          </a:solidFill>
                          <a:effectLst/>
                        </a:rPr>
                        <a:t>Pago Algodón</a:t>
                      </a:r>
                      <a:endParaRPr lang="es-ES" sz="2000" b="0" i="0" u="none" strike="noStrike">
                        <a:solidFill>
                          <a:schemeClr val="tx1"/>
                        </a:solidFill>
                        <a:effectLst/>
                        <a:latin typeface="Calibri" panose="020F0502020204030204" pitchFamily="34" charset="0"/>
                      </a:endParaRPr>
                    </a:p>
                  </a:txBody>
                  <a:tcPr marL="6350" marR="6350" marT="6350" marB="0" anchor="b">
                    <a:solidFill>
                      <a:schemeClr val="accent6">
                        <a:lumMod val="20000"/>
                        <a:lumOff val="80000"/>
                      </a:schemeClr>
                    </a:solidFill>
                  </a:tcPr>
                </a:tc>
                <a:tc>
                  <a:txBody>
                    <a:bodyPr/>
                    <a:lstStyle/>
                    <a:p>
                      <a:pPr algn="r" fontAlgn="b">
                        <a:spcBef>
                          <a:spcPts val="600"/>
                        </a:spcBef>
                        <a:spcAft>
                          <a:spcPts val="600"/>
                        </a:spcAft>
                      </a:pPr>
                      <a:r>
                        <a:rPr lang="es-ES" sz="2000" u="none" strike="noStrike" dirty="0">
                          <a:solidFill>
                            <a:schemeClr val="tx1"/>
                          </a:solidFill>
                          <a:effectLst/>
                        </a:rPr>
                        <a:t>59,0</a:t>
                      </a:r>
                      <a:endParaRPr lang="es-ES" sz="2000" b="0"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20000"/>
                        <a:lumOff val="80000"/>
                      </a:schemeClr>
                    </a:solidFill>
                  </a:tcPr>
                </a:tc>
                <a:tc>
                  <a:txBody>
                    <a:bodyPr/>
                    <a:lstStyle/>
                    <a:p>
                      <a:pPr algn="l" fontAlgn="b">
                        <a:spcBef>
                          <a:spcPts val="600"/>
                        </a:spcBef>
                        <a:spcAft>
                          <a:spcPts val="600"/>
                        </a:spcAft>
                      </a:pPr>
                      <a:endParaRPr lang="es-E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spcBef>
                          <a:spcPts val="600"/>
                        </a:spcBef>
                        <a:spcAft>
                          <a:spcPts val="600"/>
                        </a:spcAft>
                      </a:pPr>
                      <a:r>
                        <a:rPr lang="es-ES" sz="2000" u="none" strike="noStrike" dirty="0">
                          <a:solidFill>
                            <a:schemeClr val="tx1"/>
                          </a:solidFill>
                          <a:effectLst/>
                        </a:rPr>
                        <a:t> </a:t>
                      </a:r>
                      <a:endParaRPr lang="es-ES" sz="2000" b="0"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20000"/>
                        <a:lumOff val="80000"/>
                      </a:schemeClr>
                    </a:solidFill>
                  </a:tcPr>
                </a:tc>
                <a:tc>
                  <a:txBody>
                    <a:bodyPr/>
                    <a:lstStyle/>
                    <a:p>
                      <a:pPr algn="l" fontAlgn="b">
                        <a:spcBef>
                          <a:spcPts val="600"/>
                        </a:spcBef>
                        <a:spcAft>
                          <a:spcPts val="600"/>
                        </a:spcAft>
                      </a:pPr>
                      <a:r>
                        <a:rPr lang="es-ES" sz="2000" u="none" strike="noStrike" dirty="0">
                          <a:solidFill>
                            <a:schemeClr val="tx1"/>
                          </a:solidFill>
                          <a:effectLst/>
                        </a:rPr>
                        <a:t> </a:t>
                      </a:r>
                      <a:endParaRPr lang="es-ES" sz="2000" b="0" i="0" u="none" strike="noStrike" dirty="0">
                        <a:solidFill>
                          <a:schemeClr val="tx1"/>
                        </a:solidFill>
                        <a:effectLst/>
                        <a:latin typeface="Calibri" panose="020F0502020204030204" pitchFamily="34" charset="0"/>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val="1781632317"/>
                  </a:ext>
                </a:extLst>
              </a:tr>
              <a:tr h="379330">
                <a:tc>
                  <a:txBody>
                    <a:bodyPr/>
                    <a:lstStyle/>
                    <a:p>
                      <a:pPr algn="r" fontAlgn="b">
                        <a:spcBef>
                          <a:spcPts val="600"/>
                        </a:spcBef>
                        <a:spcAft>
                          <a:spcPts val="600"/>
                        </a:spcAft>
                      </a:pPr>
                      <a:r>
                        <a:rPr lang="es-ES" sz="2000" b="1" u="none" strike="noStrike" dirty="0">
                          <a:solidFill>
                            <a:schemeClr val="tx1"/>
                          </a:solidFill>
                          <a:effectLst/>
                        </a:rPr>
                        <a:t>TOTAL AGRÍCOLAS</a:t>
                      </a:r>
                      <a:endParaRPr lang="es-ES" sz="2000" b="1" i="0" u="none" strike="noStrike" dirty="0">
                        <a:solidFill>
                          <a:schemeClr val="tx1"/>
                        </a:solidFill>
                        <a:effectLst/>
                        <a:latin typeface="Calibri" panose="020F0502020204030204" pitchFamily="34" charset="0"/>
                      </a:endParaRPr>
                    </a:p>
                  </a:txBody>
                  <a:tcPr marL="6350" marR="6350" marT="6350" marB="0" anchor="b">
                    <a:solidFill>
                      <a:schemeClr val="accent6">
                        <a:lumMod val="40000"/>
                        <a:lumOff val="60000"/>
                      </a:schemeClr>
                    </a:solidFill>
                  </a:tcPr>
                </a:tc>
                <a:tc>
                  <a:txBody>
                    <a:bodyPr/>
                    <a:lstStyle/>
                    <a:p>
                      <a:pPr algn="r" fontAlgn="b">
                        <a:spcBef>
                          <a:spcPts val="600"/>
                        </a:spcBef>
                        <a:spcAft>
                          <a:spcPts val="600"/>
                        </a:spcAft>
                      </a:pPr>
                      <a:r>
                        <a:rPr lang="es-ES" sz="2000" b="1" u="none" strike="noStrike" dirty="0">
                          <a:solidFill>
                            <a:schemeClr val="tx1"/>
                          </a:solidFill>
                          <a:effectLst/>
                        </a:rPr>
                        <a:t>191,3</a:t>
                      </a:r>
                      <a:endParaRPr lang="es-ES" sz="2000" b="1" i="0" u="none" strike="noStrike" dirty="0">
                        <a:solidFill>
                          <a:schemeClr val="tx1"/>
                        </a:solidFill>
                        <a:effectLst/>
                        <a:latin typeface="Calibri" panose="020F0502020204030204" pitchFamily="34" charset="0"/>
                      </a:endParaRPr>
                    </a:p>
                  </a:txBody>
                  <a:tcPr marL="6350" marR="6350" marT="6350" marB="0" anchor="b">
                    <a:lnR w="12700" cmpd="sng">
                      <a:noFill/>
                    </a:lnR>
                    <a:solidFill>
                      <a:schemeClr val="accent6">
                        <a:lumMod val="40000"/>
                        <a:lumOff val="60000"/>
                      </a:schemeClr>
                    </a:solidFill>
                  </a:tcPr>
                </a:tc>
                <a:tc>
                  <a:txBody>
                    <a:bodyPr/>
                    <a:lstStyle/>
                    <a:p>
                      <a:pPr algn="l" fontAlgn="b">
                        <a:spcBef>
                          <a:spcPts val="600"/>
                        </a:spcBef>
                        <a:spcAft>
                          <a:spcPts val="600"/>
                        </a:spcAft>
                      </a:pPr>
                      <a:endParaRPr lang="es-ES" sz="2000" b="1" i="0" u="none" strike="noStrike" dirty="0">
                        <a:solidFill>
                          <a:srgbClr val="000000"/>
                        </a:solidFill>
                        <a:effectLst/>
                        <a:latin typeface="Calibri" panose="020F050202020403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spcBef>
                          <a:spcPts val="600"/>
                        </a:spcBef>
                        <a:spcAft>
                          <a:spcPts val="600"/>
                        </a:spcAft>
                      </a:pPr>
                      <a:r>
                        <a:rPr lang="es-ES" sz="2000" b="1" u="none" strike="noStrike" dirty="0">
                          <a:solidFill>
                            <a:schemeClr val="tx1"/>
                          </a:solidFill>
                          <a:effectLst/>
                        </a:rPr>
                        <a:t>TOTAL GANADERAS</a:t>
                      </a:r>
                      <a:endParaRPr lang="es-ES" sz="2000" b="1" i="0" u="none" strike="noStrike" dirty="0">
                        <a:solidFill>
                          <a:schemeClr val="tx1"/>
                        </a:solidFill>
                        <a:effectLst/>
                        <a:latin typeface="Calibri" panose="020F0502020204030204" pitchFamily="34" charset="0"/>
                      </a:endParaRPr>
                    </a:p>
                  </a:txBody>
                  <a:tcPr marL="6350" marR="6350" marT="6350" marB="0" anchor="b">
                    <a:lnL w="12700" cmpd="sng">
                      <a:noFill/>
                    </a:lnL>
                    <a:solidFill>
                      <a:schemeClr val="accent2">
                        <a:lumMod val="40000"/>
                        <a:lumOff val="60000"/>
                      </a:schemeClr>
                    </a:solidFill>
                  </a:tcPr>
                </a:tc>
                <a:tc>
                  <a:txBody>
                    <a:bodyPr/>
                    <a:lstStyle/>
                    <a:p>
                      <a:pPr algn="r" fontAlgn="b">
                        <a:spcBef>
                          <a:spcPts val="600"/>
                        </a:spcBef>
                        <a:spcAft>
                          <a:spcPts val="600"/>
                        </a:spcAft>
                      </a:pPr>
                      <a:r>
                        <a:rPr lang="es-ES" sz="2000" b="1" u="none" strike="noStrike" dirty="0">
                          <a:solidFill>
                            <a:schemeClr val="tx1"/>
                          </a:solidFill>
                          <a:effectLst/>
                        </a:rPr>
                        <a:t>522,7</a:t>
                      </a:r>
                      <a:endParaRPr lang="es-ES" sz="2000" b="1" i="0" u="none" strike="noStrike" dirty="0">
                        <a:solidFill>
                          <a:schemeClr val="tx1"/>
                        </a:solidFill>
                        <a:effectLst/>
                        <a:latin typeface="Calibri" panose="020F0502020204030204" pitchFamily="34" charset="0"/>
                      </a:endParaRPr>
                    </a:p>
                  </a:txBody>
                  <a:tcPr marL="6350" marR="6350" marT="6350" marB="0" anchor="b">
                    <a:solidFill>
                      <a:schemeClr val="accent2">
                        <a:lumMod val="40000"/>
                        <a:lumOff val="60000"/>
                      </a:schemeClr>
                    </a:solidFill>
                  </a:tcPr>
                </a:tc>
                <a:extLst>
                  <a:ext uri="{0D108BD9-81ED-4DB2-BD59-A6C34878D82A}">
                    <a16:rowId xmlns:a16="http://schemas.microsoft.com/office/drawing/2014/main" val="3536466289"/>
                  </a:ext>
                </a:extLst>
              </a:tr>
            </a:tbl>
          </a:graphicData>
        </a:graphic>
      </p:graphicFrame>
      <p:pic>
        <p:nvPicPr>
          <p:cNvPr id="2" name="Imagen 1" descr="Texto&#10;&#10;Descripción generada automáticamente">
            <a:extLst>
              <a:ext uri="{FF2B5EF4-FFF2-40B4-BE49-F238E27FC236}">
                <a16:creationId xmlns:a16="http://schemas.microsoft.com/office/drawing/2014/main" id="{1200E8D3-159D-45D7-44AE-1656305B8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320180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832E-D422-B46F-EA93-D9D130C46F0B}"/>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87E64328-B6A2-BE28-1B49-B96E9D9C9894}"/>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E9346A8F-8B91-6045-75D4-5C96EDDBFF61}"/>
              </a:ext>
            </a:extLst>
          </p:cNvPr>
          <p:cNvPicPr>
            <a:picLocks noChangeAspect="1"/>
          </p:cNvPicPr>
          <p:nvPr/>
        </p:nvPicPr>
        <p:blipFill>
          <a:blip r:embed="rId3"/>
          <a:stretch>
            <a:fillRect/>
          </a:stretch>
        </p:blipFill>
        <p:spPr>
          <a:xfrm>
            <a:off x="0" y="0"/>
            <a:ext cx="12204000" cy="133875"/>
          </a:xfrm>
          <a:prstGeom prst="rect">
            <a:avLst/>
          </a:prstGeom>
        </p:spPr>
      </p:pic>
      <p:sp>
        <p:nvSpPr>
          <p:cNvPr id="7" name="Rectángulo 6">
            <a:extLst>
              <a:ext uri="{FF2B5EF4-FFF2-40B4-BE49-F238E27FC236}">
                <a16:creationId xmlns:a16="http://schemas.microsoft.com/office/drawing/2014/main" id="{CE47FD3B-EA41-BAB0-18B9-C8D536EAD36E}"/>
              </a:ext>
            </a:extLst>
          </p:cNvPr>
          <p:cNvSpPr/>
          <p:nvPr/>
        </p:nvSpPr>
        <p:spPr>
          <a:xfrm>
            <a:off x="1525998" y="689326"/>
            <a:ext cx="9174306" cy="46166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pPr>
            <a:r>
              <a:rPr lang="es-ES" sz="2400" b="1" spc="-5" dirty="0">
                <a:solidFill>
                  <a:schemeClr val="accent1">
                    <a:lumMod val="75000"/>
                  </a:schemeClr>
                </a:solidFill>
                <a:ea typeface="+mj-ea"/>
                <a:cs typeface="Arial"/>
              </a:rPr>
              <a:t>APOYO A LOS QUE MÁS LO NECESITAN: EXPLOTACIONES VULNERABLES</a:t>
            </a:r>
          </a:p>
        </p:txBody>
      </p:sp>
      <p:sp>
        <p:nvSpPr>
          <p:cNvPr id="13" name="CuadroTexto 12">
            <a:extLst>
              <a:ext uri="{FF2B5EF4-FFF2-40B4-BE49-F238E27FC236}">
                <a16:creationId xmlns:a16="http://schemas.microsoft.com/office/drawing/2014/main" id="{AA67F951-F9FB-5628-64CD-524329E79437}"/>
              </a:ext>
            </a:extLst>
          </p:cNvPr>
          <p:cNvSpPr txBox="1"/>
          <p:nvPr/>
        </p:nvSpPr>
        <p:spPr>
          <a:xfrm>
            <a:off x="6917516" y="5634829"/>
            <a:ext cx="4561840" cy="646331"/>
          </a:xfrm>
          <a:prstGeom prst="rect">
            <a:avLst/>
          </a:prstGeom>
          <a:noFill/>
        </p:spPr>
        <p:txBody>
          <a:bodyPr wrap="square">
            <a:spAutoFit/>
          </a:bodyPr>
          <a:lstStyle/>
          <a:p>
            <a:pPr algn="ctr"/>
            <a:r>
              <a:rPr lang="es-ES" sz="1200" b="1" dirty="0"/>
              <a:t>Animales potencialmente subvencionables en 2024 de ayudas asociadas a los ganaderos e importes unitarios provisionales frente a los planificados en el PEPAC.</a:t>
            </a:r>
            <a:endParaRPr lang="es-ES" sz="1200" b="1" strike="sngStrike" dirty="0">
              <a:solidFill>
                <a:srgbClr val="FF0000"/>
              </a:solidFill>
            </a:endParaRPr>
          </a:p>
        </p:txBody>
      </p:sp>
      <p:sp>
        <p:nvSpPr>
          <p:cNvPr id="16" name="CuadroTexto 15">
            <a:extLst>
              <a:ext uri="{FF2B5EF4-FFF2-40B4-BE49-F238E27FC236}">
                <a16:creationId xmlns:a16="http://schemas.microsoft.com/office/drawing/2014/main" id="{043CCA53-F042-3A72-89A4-05076C685FA7}"/>
              </a:ext>
            </a:extLst>
          </p:cNvPr>
          <p:cNvSpPr txBox="1"/>
          <p:nvPr/>
        </p:nvSpPr>
        <p:spPr>
          <a:xfrm>
            <a:off x="188802" y="5561575"/>
            <a:ext cx="5813646" cy="461665"/>
          </a:xfrm>
          <a:prstGeom prst="rect">
            <a:avLst/>
          </a:prstGeom>
          <a:noFill/>
        </p:spPr>
        <p:txBody>
          <a:bodyPr wrap="square">
            <a:spAutoFit/>
          </a:bodyPr>
          <a:lstStyle>
            <a:defPPr>
              <a:defRPr lang="es-ES"/>
            </a:defPPr>
            <a:lvl1pPr algn="just">
              <a:defRPr sz="1200" b="1"/>
            </a:lvl1pPr>
          </a:lstStyle>
          <a:p>
            <a:pPr algn="ctr"/>
            <a:r>
              <a:rPr lang="es-ES" dirty="0"/>
              <a:t>Superficie solicitada de ayudas asociadas agrícolas provisional en 2024 versus superficie solicitada en 2023, frente a las planificadas en el PEPAC.</a:t>
            </a:r>
          </a:p>
        </p:txBody>
      </p:sp>
      <p:pic>
        <p:nvPicPr>
          <p:cNvPr id="2" name="Imagen 1" descr="Texto&#10;&#10;Descripción generada automáticamente">
            <a:extLst>
              <a:ext uri="{FF2B5EF4-FFF2-40B4-BE49-F238E27FC236}">
                <a16:creationId xmlns:a16="http://schemas.microsoft.com/office/drawing/2014/main" id="{2E2C44B4-5E73-B6C7-2E7C-62DDEF91B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pic>
        <p:nvPicPr>
          <p:cNvPr id="6" name="Imagen 5">
            <a:extLst>
              <a:ext uri="{FF2B5EF4-FFF2-40B4-BE49-F238E27FC236}">
                <a16:creationId xmlns:a16="http://schemas.microsoft.com/office/drawing/2014/main" id="{28D46BFF-1BA7-038C-07A9-362C165823E8}"/>
              </a:ext>
            </a:extLst>
          </p:cNvPr>
          <p:cNvPicPr>
            <a:picLocks noChangeAspect="1"/>
          </p:cNvPicPr>
          <p:nvPr/>
        </p:nvPicPr>
        <p:blipFill>
          <a:blip r:embed="rId5"/>
          <a:srcRect l="42703" t="22383" r="28041" b="34294"/>
          <a:stretch/>
        </p:blipFill>
        <p:spPr>
          <a:xfrm>
            <a:off x="6450227" y="1421439"/>
            <a:ext cx="5054887" cy="4210384"/>
          </a:xfrm>
          <a:prstGeom prst="rect">
            <a:avLst/>
          </a:prstGeom>
        </p:spPr>
      </p:pic>
      <p:pic>
        <p:nvPicPr>
          <p:cNvPr id="11" name="Imagen 10">
            <a:extLst>
              <a:ext uri="{FF2B5EF4-FFF2-40B4-BE49-F238E27FC236}">
                <a16:creationId xmlns:a16="http://schemas.microsoft.com/office/drawing/2014/main" id="{1CED3814-0715-4D4A-F7DD-D4731536A10F}"/>
              </a:ext>
            </a:extLst>
          </p:cNvPr>
          <p:cNvPicPr>
            <a:picLocks noChangeAspect="1"/>
          </p:cNvPicPr>
          <p:nvPr/>
        </p:nvPicPr>
        <p:blipFill>
          <a:blip r:embed="rId6"/>
          <a:srcRect l="42770" t="45646" r="27838" b="12172"/>
          <a:stretch/>
        </p:blipFill>
        <p:spPr>
          <a:xfrm>
            <a:off x="856735" y="1617972"/>
            <a:ext cx="4885039" cy="3943603"/>
          </a:xfrm>
          <a:prstGeom prst="rect">
            <a:avLst/>
          </a:prstGeom>
        </p:spPr>
      </p:pic>
    </p:spTree>
    <p:extLst>
      <p:ext uri="{BB962C8B-B14F-4D97-AF65-F5344CB8AC3E}">
        <p14:creationId xmlns:p14="http://schemas.microsoft.com/office/powerpoint/2010/main" val="213332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154CE-3DBE-4E63-9197-0601E72E6C0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4DC62E84-0CB3-1288-5AD5-7EE4478C11A4}"/>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EA94BDF3-6930-7728-EEED-3DAC41B7A0DD}"/>
              </a:ext>
            </a:extLst>
          </p:cNvPr>
          <p:cNvPicPr>
            <a:picLocks noChangeAspect="1"/>
          </p:cNvPicPr>
          <p:nvPr/>
        </p:nvPicPr>
        <p:blipFill>
          <a:blip r:embed="rId3"/>
          <a:stretch>
            <a:fillRect/>
          </a:stretch>
        </p:blipFill>
        <p:spPr>
          <a:xfrm>
            <a:off x="0" y="0"/>
            <a:ext cx="12204000" cy="133875"/>
          </a:xfrm>
          <a:prstGeom prst="rect">
            <a:avLst/>
          </a:prstGeom>
        </p:spPr>
      </p:pic>
      <p:sp>
        <p:nvSpPr>
          <p:cNvPr id="12" name="Marcador de contenido 11">
            <a:extLst>
              <a:ext uri="{FF2B5EF4-FFF2-40B4-BE49-F238E27FC236}">
                <a16:creationId xmlns:a16="http://schemas.microsoft.com/office/drawing/2014/main" id="{437C5F30-457A-8235-F55C-972834597597}"/>
              </a:ext>
            </a:extLst>
          </p:cNvPr>
          <p:cNvSpPr>
            <a:spLocks noGrp="1"/>
          </p:cNvSpPr>
          <p:nvPr>
            <p:ph idx="1"/>
          </p:nvPr>
        </p:nvSpPr>
        <p:spPr>
          <a:xfrm>
            <a:off x="953862" y="1551803"/>
            <a:ext cx="10182674" cy="2111653"/>
          </a:xfrm>
        </p:spPr>
        <p:txBody>
          <a:bodyPr>
            <a:noAutofit/>
          </a:bodyPr>
          <a:lstStyle/>
          <a:p>
            <a:pPr marL="269875" indent="-269875">
              <a:lnSpc>
                <a:spcPct val="107000"/>
              </a:lnSpc>
              <a:spcBef>
                <a:spcPts val="0"/>
              </a:spcBef>
              <a:buClr>
                <a:srgbClr val="3965B5"/>
              </a:buClr>
              <a:buFont typeface="Wingdings" panose="05000000000000000000" pitchFamily="2" charset="2"/>
              <a:buChar char="v"/>
            </a:pPr>
            <a:r>
              <a:rPr lang="es-ES" sz="2400" b="1" kern="100" dirty="0">
                <a:effectLst/>
                <a:ea typeface="Aptos" panose="020B0004020202020204" pitchFamily="34" charset="0"/>
                <a:cs typeface="Times New Roman" panose="02020603050405020304" pitchFamily="18" charset="0"/>
              </a:rPr>
              <a:t>Ayudas asociadas: </a:t>
            </a:r>
            <a:r>
              <a:rPr lang="es-ES" sz="2400" kern="100" dirty="0">
                <a:cs typeface="Times New Roman" panose="02020603050405020304" pitchFamily="18" charset="0"/>
              </a:rPr>
              <a:t>Más apoyo para la ganadería y los cultivos más vulnerables</a:t>
            </a:r>
          </a:p>
          <a:p>
            <a:pPr marL="269875" marR="0" indent="-269875">
              <a:lnSpc>
                <a:spcPct val="107000"/>
              </a:lnSpc>
              <a:spcBef>
                <a:spcPts val="0"/>
              </a:spcBef>
              <a:buClr>
                <a:srgbClr val="3965B5"/>
              </a:buClr>
              <a:buFont typeface="Wingdings" panose="05000000000000000000" pitchFamily="2" charset="2"/>
              <a:buChar char="v"/>
            </a:pPr>
            <a:r>
              <a:rPr lang="es-ES" sz="2400" kern="100" dirty="0">
                <a:effectLst/>
                <a:ea typeface="Aptos" panose="020B0004020202020204" pitchFamily="34" charset="0"/>
                <a:cs typeface="Times New Roman" panose="02020603050405020304" pitchFamily="18" charset="0"/>
              </a:rPr>
              <a:t>Liger</a:t>
            </a:r>
            <a:r>
              <a:rPr lang="es-ES" sz="2400" kern="100" dirty="0">
                <a:ea typeface="Aptos" panose="020B0004020202020204" pitchFamily="34" charset="0"/>
                <a:cs typeface="Times New Roman" panose="02020603050405020304" pitchFamily="18" charset="0"/>
              </a:rPr>
              <a:t>o incremento de la superficie acogida a esta ayuda en 2024 respecto a 2023</a:t>
            </a:r>
            <a:endParaRPr lang="es-ES" sz="2400" kern="100" dirty="0">
              <a:effectLst/>
              <a:ea typeface="Aptos" panose="020B0004020202020204" pitchFamily="34" charset="0"/>
              <a:cs typeface="Times New Roman" panose="02020603050405020304" pitchFamily="18" charset="0"/>
            </a:endParaRPr>
          </a:p>
          <a:p>
            <a:pPr marL="269875" marR="0" indent="-269875">
              <a:lnSpc>
                <a:spcPct val="107000"/>
              </a:lnSpc>
              <a:spcBef>
                <a:spcPts val="0"/>
              </a:spcBef>
              <a:buClr>
                <a:srgbClr val="3965B5"/>
              </a:buClr>
              <a:buFont typeface="Wingdings" panose="05000000000000000000" pitchFamily="2" charset="2"/>
              <a:buChar char="v"/>
            </a:pPr>
            <a:r>
              <a:rPr lang="es-ES" sz="2400" kern="100" dirty="0">
                <a:effectLst/>
                <a:ea typeface="Aptos" panose="020B0004020202020204" pitchFamily="34" charset="0"/>
                <a:cs typeface="Times New Roman" panose="02020603050405020304" pitchFamily="18" charset="0"/>
              </a:rPr>
              <a:t>Incremento de 2,3% en el número de animales potencialmente subvencionables en 2024 respecto a 2023 </a:t>
            </a:r>
            <a:r>
              <a:rPr lang="es-ES" sz="2400" b="1" kern="100" dirty="0">
                <a:effectLst/>
                <a:ea typeface="Aptos" panose="020B0004020202020204" pitchFamily="34" charset="0"/>
                <a:cs typeface="Times New Roman" panose="02020603050405020304" pitchFamily="18" charset="0"/>
              </a:rPr>
              <a:t>(15,8 millones de cabezas)</a:t>
            </a:r>
            <a:endParaRPr lang="es-ES" sz="2400" kern="100" dirty="0">
              <a:effectLst/>
              <a:ea typeface="Aptos" panose="020B0004020202020204" pitchFamily="34" charset="0"/>
              <a:cs typeface="Times New Roman" panose="02020603050405020304" pitchFamily="18" charset="0"/>
            </a:endParaRPr>
          </a:p>
        </p:txBody>
      </p:sp>
      <p:sp>
        <p:nvSpPr>
          <p:cNvPr id="5" name="Rectángulo: esquinas redondeadas 4">
            <a:extLst>
              <a:ext uri="{FF2B5EF4-FFF2-40B4-BE49-F238E27FC236}">
                <a16:creationId xmlns:a16="http://schemas.microsoft.com/office/drawing/2014/main" id="{58795190-B74D-0DBE-A89E-7048A4A51E28}"/>
              </a:ext>
            </a:extLst>
          </p:cNvPr>
          <p:cNvSpPr/>
          <p:nvPr/>
        </p:nvSpPr>
        <p:spPr>
          <a:xfrm>
            <a:off x="2269393" y="4217454"/>
            <a:ext cx="7653213" cy="1728573"/>
          </a:xfrm>
          <a:prstGeom prst="roundRect">
            <a:avLst/>
          </a:prstGeom>
          <a:noFill/>
          <a:ln w="57150">
            <a:solidFill>
              <a:schemeClr val="accent1"/>
            </a:solid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5">
                    <a:lumMod val="75000"/>
                  </a:schemeClr>
                </a:solidFill>
                <a:ea typeface="+mj-ea"/>
                <a:cs typeface="+mj-cs"/>
              </a:rPr>
              <a:t>LAS MODIFICACIONES PAC 2024 HAN SUPUESTO UNA MEJORA</a:t>
            </a:r>
          </a:p>
          <a:p>
            <a:pPr algn="ctr"/>
            <a:endParaRPr lang="es-ES" b="1" dirty="0">
              <a:solidFill>
                <a:schemeClr val="accent5">
                  <a:lumMod val="75000"/>
                </a:schemeClr>
              </a:solidFill>
              <a:ea typeface="+mj-ea"/>
              <a:cs typeface="+mj-cs"/>
            </a:endParaRPr>
          </a:p>
          <a:p>
            <a:pPr algn="ctr"/>
            <a:r>
              <a:rPr lang="es-ES" b="1" dirty="0">
                <a:solidFill>
                  <a:schemeClr val="accent5">
                    <a:lumMod val="75000"/>
                  </a:schemeClr>
                </a:solidFill>
                <a:ea typeface="+mj-ea"/>
                <a:cs typeface="+mj-cs"/>
              </a:rPr>
              <a:t>PAC 2024 = AÑO DE CONTINUIDAD</a:t>
            </a:r>
          </a:p>
          <a:p>
            <a:pPr algn="ctr"/>
            <a:endParaRPr lang="es-ES" b="1" dirty="0">
              <a:solidFill>
                <a:schemeClr val="accent5">
                  <a:lumMod val="75000"/>
                </a:schemeClr>
              </a:solidFill>
              <a:ea typeface="+mj-ea"/>
              <a:cs typeface="+mj-cs"/>
            </a:endParaRPr>
          </a:p>
          <a:p>
            <a:pPr algn="ctr"/>
            <a:r>
              <a:rPr lang="es-ES" b="1" dirty="0">
                <a:solidFill>
                  <a:schemeClr val="accent5">
                    <a:lumMod val="75000"/>
                  </a:schemeClr>
                </a:solidFill>
                <a:ea typeface="+mj-ea"/>
                <a:cs typeface="+mj-cs"/>
              </a:rPr>
              <a:t>INCREMENTO DE SUPERFICIE SOLICITADA PARA ARROZ, TOMATE DE INDUSTRIA O REMOLACHA.</a:t>
            </a:r>
          </a:p>
        </p:txBody>
      </p:sp>
      <p:pic>
        <p:nvPicPr>
          <p:cNvPr id="3" name="Imagen 2" descr="Texto&#10;&#10;Descripción generada automáticamente">
            <a:extLst>
              <a:ext uri="{FF2B5EF4-FFF2-40B4-BE49-F238E27FC236}">
                <a16:creationId xmlns:a16="http://schemas.microsoft.com/office/drawing/2014/main" id="{45C5A02E-0B16-036E-F84F-0DF512DAB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
        <p:nvSpPr>
          <p:cNvPr id="13" name="Rectángulo 12">
            <a:extLst>
              <a:ext uri="{FF2B5EF4-FFF2-40B4-BE49-F238E27FC236}">
                <a16:creationId xmlns:a16="http://schemas.microsoft.com/office/drawing/2014/main" id="{141D5AB7-6738-F2D2-39F8-D6288100E530}"/>
              </a:ext>
            </a:extLst>
          </p:cNvPr>
          <p:cNvSpPr/>
          <p:nvPr/>
        </p:nvSpPr>
        <p:spPr>
          <a:xfrm>
            <a:off x="1426296" y="801601"/>
            <a:ext cx="9339406" cy="46166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pPr>
            <a:r>
              <a:rPr lang="es-ES" sz="2400" b="1" spc="-5" dirty="0">
                <a:solidFill>
                  <a:schemeClr val="accent1">
                    <a:lumMod val="75000"/>
                  </a:schemeClr>
                </a:solidFill>
                <a:ea typeface="+mj-ea"/>
                <a:cs typeface="Arial"/>
              </a:rPr>
              <a:t>APOYO A LOS QUE MÁS LO NECESITAN: EXPLOTACIONES VULNERABLES</a:t>
            </a:r>
          </a:p>
        </p:txBody>
      </p:sp>
    </p:spTree>
    <p:extLst>
      <p:ext uri="{BB962C8B-B14F-4D97-AF65-F5344CB8AC3E}">
        <p14:creationId xmlns:p14="http://schemas.microsoft.com/office/powerpoint/2010/main" val="277040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F56D-8284-C1DB-F5F2-61B88E11D3E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09BEBDC6-1965-8293-56F6-008457266C26}"/>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5DF7907B-C491-6963-DE0F-54C32EF4DD79}"/>
              </a:ext>
            </a:extLst>
          </p:cNvPr>
          <p:cNvPicPr>
            <a:picLocks noChangeAspect="1"/>
          </p:cNvPicPr>
          <p:nvPr/>
        </p:nvPicPr>
        <p:blipFill>
          <a:blip r:embed="rId3"/>
          <a:stretch>
            <a:fillRect/>
          </a:stretch>
        </p:blipFill>
        <p:spPr>
          <a:xfrm>
            <a:off x="0" y="0"/>
            <a:ext cx="12204000" cy="133875"/>
          </a:xfrm>
          <a:prstGeom prst="rect">
            <a:avLst/>
          </a:prstGeom>
        </p:spPr>
      </p:pic>
      <p:sp>
        <p:nvSpPr>
          <p:cNvPr id="13" name="CuadroTexto 12">
            <a:extLst>
              <a:ext uri="{FF2B5EF4-FFF2-40B4-BE49-F238E27FC236}">
                <a16:creationId xmlns:a16="http://schemas.microsoft.com/office/drawing/2014/main" id="{042D2A8A-615A-60CE-6DE2-B648F61A13ED}"/>
              </a:ext>
            </a:extLst>
          </p:cNvPr>
          <p:cNvSpPr txBox="1"/>
          <p:nvPr/>
        </p:nvSpPr>
        <p:spPr>
          <a:xfrm>
            <a:off x="1480062" y="1400194"/>
            <a:ext cx="9266177" cy="461665"/>
          </a:xfrm>
          <a:prstGeom prst="rect">
            <a:avLst/>
          </a:prstGeom>
          <a:solidFill>
            <a:schemeClr val="accent1">
              <a:lumMod val="20000"/>
              <a:lumOff val="80000"/>
            </a:schemeClr>
          </a:solidFill>
          <a:ln>
            <a:solidFill>
              <a:schemeClr val="tx1">
                <a:lumMod val="65000"/>
                <a:lumOff val="35000"/>
              </a:schemeClr>
            </a:solidFill>
          </a:ln>
        </p:spPr>
        <p:txBody>
          <a:bodyPr vert="horz" lIns="91440" tIns="45720" rIns="91440" bIns="45720" rtlCol="0" anchor="ctr">
            <a:noAutofit/>
          </a:bodyPr>
          <a:lstStyle>
            <a:defPPr>
              <a:defRPr lang="es-ES"/>
            </a:defPPr>
            <a:lvl1pPr algn="ctr">
              <a:lnSpc>
                <a:spcPct val="120000"/>
              </a:lnSpc>
              <a:spcBef>
                <a:spcPct val="0"/>
              </a:spcBef>
              <a:defRPr sz="2400" b="1" spc="-5">
                <a:solidFill>
                  <a:prstClr val="black"/>
                </a:solidFill>
                <a:ea typeface="+mj-ea"/>
                <a:cs typeface="Arial"/>
              </a:defRPr>
            </a:lvl1pPr>
          </a:lstStyle>
          <a:p>
            <a:r>
              <a:rPr lang="es-ES_tradnl" dirty="0"/>
              <a:t>Campaña 2023: Récord de Pago Complementario a Jóvenes (</a:t>
            </a:r>
            <a:r>
              <a:rPr lang="es-ES_tradnl" sz="2800" dirty="0"/>
              <a:t>98 M€)</a:t>
            </a:r>
            <a:endParaRPr lang="es-ES" dirty="0"/>
          </a:p>
        </p:txBody>
      </p:sp>
      <p:graphicFrame>
        <p:nvGraphicFramePr>
          <p:cNvPr id="15" name="Marcador de contenido 14">
            <a:extLst>
              <a:ext uri="{FF2B5EF4-FFF2-40B4-BE49-F238E27FC236}">
                <a16:creationId xmlns:a16="http://schemas.microsoft.com/office/drawing/2014/main" id="{57E219E6-25AD-5978-986A-4FF2D972B3DA}"/>
              </a:ext>
            </a:extLst>
          </p:cNvPr>
          <p:cNvGraphicFramePr>
            <a:graphicFrameLocks noGrp="1"/>
          </p:cNvGraphicFramePr>
          <p:nvPr>
            <p:ph idx="1"/>
            <p:extLst>
              <p:ext uri="{D42A27DB-BD31-4B8C-83A1-F6EECF244321}">
                <p14:modId xmlns:p14="http://schemas.microsoft.com/office/powerpoint/2010/main" val="2385602778"/>
              </p:ext>
            </p:extLst>
          </p:nvPr>
        </p:nvGraphicFramePr>
        <p:xfrm>
          <a:off x="6704925" y="2315311"/>
          <a:ext cx="5257800" cy="383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a:extLst>
              <a:ext uri="{FF2B5EF4-FFF2-40B4-BE49-F238E27FC236}">
                <a16:creationId xmlns:a16="http://schemas.microsoft.com/office/drawing/2014/main" id="{4D58E13B-B08C-37B0-26AA-B58C21318245}"/>
              </a:ext>
            </a:extLst>
          </p:cNvPr>
          <p:cNvGraphicFramePr>
            <a:graphicFrameLocks/>
          </p:cNvGraphicFramePr>
          <p:nvPr>
            <p:extLst>
              <p:ext uri="{D42A27DB-BD31-4B8C-83A1-F6EECF244321}">
                <p14:modId xmlns:p14="http://schemas.microsoft.com/office/powerpoint/2010/main" val="2556984821"/>
              </p:ext>
            </p:extLst>
          </p:nvPr>
        </p:nvGraphicFramePr>
        <p:xfrm>
          <a:off x="90848" y="2473114"/>
          <a:ext cx="5835669" cy="3838800"/>
        </p:xfrm>
        <a:graphic>
          <a:graphicData uri="http://schemas.openxmlformats.org/drawingml/2006/chart">
            <c:chart xmlns:c="http://schemas.openxmlformats.org/drawingml/2006/chart" xmlns:r="http://schemas.openxmlformats.org/officeDocument/2006/relationships" r:id="rId5"/>
          </a:graphicData>
        </a:graphic>
      </p:graphicFrame>
      <p:pic>
        <p:nvPicPr>
          <p:cNvPr id="2" name="Imagen 1" descr="Texto&#10;&#10;Descripción generada automáticamente">
            <a:extLst>
              <a:ext uri="{FF2B5EF4-FFF2-40B4-BE49-F238E27FC236}">
                <a16:creationId xmlns:a16="http://schemas.microsoft.com/office/drawing/2014/main" id="{13C59796-BCB3-BDE9-83EE-0E91FC55AF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
        <p:nvSpPr>
          <p:cNvPr id="9" name="Rectángulo 8">
            <a:extLst>
              <a:ext uri="{FF2B5EF4-FFF2-40B4-BE49-F238E27FC236}">
                <a16:creationId xmlns:a16="http://schemas.microsoft.com/office/drawing/2014/main" id="{579554E1-19C5-9646-C3EB-B8F48C75DB33}"/>
              </a:ext>
            </a:extLst>
          </p:cNvPr>
          <p:cNvSpPr/>
          <p:nvPr/>
        </p:nvSpPr>
        <p:spPr>
          <a:xfrm>
            <a:off x="2032722" y="664548"/>
            <a:ext cx="8126555" cy="46166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pPr>
            <a:r>
              <a:rPr lang="es-ES" sz="2400" b="1" spc="-5" dirty="0">
                <a:solidFill>
                  <a:schemeClr val="accent1">
                    <a:lumMod val="75000"/>
                  </a:schemeClr>
                </a:solidFill>
                <a:ea typeface="+mj-ea"/>
                <a:cs typeface="Arial"/>
              </a:rPr>
              <a:t>APOYO A LOS QUE MÁS LO NECESITAN: JÓVENES Y MUJERES</a:t>
            </a:r>
          </a:p>
        </p:txBody>
      </p:sp>
    </p:spTree>
    <p:extLst>
      <p:ext uri="{BB962C8B-B14F-4D97-AF65-F5344CB8AC3E}">
        <p14:creationId xmlns:p14="http://schemas.microsoft.com/office/powerpoint/2010/main" val="370740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B9B09-3223-DE91-5A0B-5C79E83D2D6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AA8FC82-78E9-E7BB-1D7A-B78C6B6399B2}"/>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30F65AB0-F7BC-4FED-53E6-28451AD1B891}"/>
              </a:ext>
            </a:extLst>
          </p:cNvPr>
          <p:cNvPicPr>
            <a:picLocks noChangeAspect="1"/>
          </p:cNvPicPr>
          <p:nvPr/>
        </p:nvPicPr>
        <p:blipFill>
          <a:blip r:embed="rId3"/>
          <a:stretch>
            <a:fillRect/>
          </a:stretch>
        </p:blipFill>
        <p:spPr>
          <a:xfrm>
            <a:off x="0" y="0"/>
            <a:ext cx="12204000" cy="133875"/>
          </a:xfrm>
          <a:prstGeom prst="rect">
            <a:avLst/>
          </a:prstGeom>
        </p:spPr>
      </p:pic>
      <p:sp>
        <p:nvSpPr>
          <p:cNvPr id="13" name="CuadroTexto 12">
            <a:extLst>
              <a:ext uri="{FF2B5EF4-FFF2-40B4-BE49-F238E27FC236}">
                <a16:creationId xmlns:a16="http://schemas.microsoft.com/office/drawing/2014/main" id="{B386E4C2-E747-F723-1EB3-CB6D550812C3}"/>
              </a:ext>
            </a:extLst>
          </p:cNvPr>
          <p:cNvSpPr txBox="1"/>
          <p:nvPr/>
        </p:nvSpPr>
        <p:spPr>
          <a:xfrm>
            <a:off x="3737114" y="1745587"/>
            <a:ext cx="7731112" cy="1200329"/>
          </a:xfrm>
          <a:prstGeom prst="rect">
            <a:avLst/>
          </a:prstGeom>
          <a:solidFill>
            <a:schemeClr val="accent1">
              <a:lumMod val="20000"/>
              <a:lumOff val="80000"/>
            </a:schemeClr>
          </a:solidFill>
          <a:ln>
            <a:solidFill>
              <a:schemeClr val="tx1">
                <a:lumMod val="65000"/>
                <a:lumOff val="35000"/>
              </a:schemeClr>
            </a:solidFill>
          </a:ln>
        </p:spPr>
        <p:txBody>
          <a:bodyPr vert="horz" lIns="91440" tIns="45720" rIns="91440" bIns="45720" rtlCol="0" anchor="ctr">
            <a:noAutofit/>
          </a:bodyPr>
          <a:lstStyle>
            <a:defPPr>
              <a:defRPr lang="es-ES"/>
            </a:defPPr>
            <a:lvl1pPr algn="ctr">
              <a:lnSpc>
                <a:spcPct val="120000"/>
              </a:lnSpc>
              <a:spcBef>
                <a:spcPct val="0"/>
              </a:spcBef>
              <a:defRPr sz="2400" b="1" spc="-5">
                <a:solidFill>
                  <a:prstClr val="black"/>
                </a:solidFill>
                <a:ea typeface="+mj-ea"/>
                <a:cs typeface="Arial"/>
              </a:defRPr>
            </a:lvl1pPr>
          </a:lstStyle>
          <a:p>
            <a:r>
              <a:rPr lang="es-ES_tradnl" dirty="0"/>
              <a:t>2.303 jóvenes (</a:t>
            </a:r>
            <a:r>
              <a:rPr lang="es-ES_tradnl" dirty="0">
                <a:solidFill>
                  <a:schemeClr val="tx1"/>
                </a:solidFill>
              </a:rPr>
              <a:t>639 mujeres</a:t>
            </a:r>
            <a:r>
              <a:rPr lang="es-ES_tradnl" dirty="0"/>
              <a:t>) </a:t>
            </a:r>
            <a:r>
              <a:rPr lang="es-ES_tradnl" u="sng" dirty="0"/>
              <a:t>han recibido </a:t>
            </a:r>
            <a:r>
              <a:rPr lang="es-ES_tradnl" dirty="0"/>
              <a:t>derechos de ayuda básica de la reserva nacional por una superficie cercana a </a:t>
            </a:r>
            <a:r>
              <a:rPr lang="es-ES_tradnl" dirty="0">
                <a:solidFill>
                  <a:schemeClr val="tx1"/>
                </a:solidFill>
              </a:rPr>
              <a:t>110.000</a:t>
            </a:r>
            <a:r>
              <a:rPr lang="es-ES_tradnl" dirty="0"/>
              <a:t> hectáreas y valor de 12 M€</a:t>
            </a:r>
            <a:endParaRPr lang="es-ES" dirty="0"/>
          </a:p>
        </p:txBody>
      </p:sp>
      <p:sp>
        <p:nvSpPr>
          <p:cNvPr id="14" name="Flecha: pentágono 13">
            <a:extLst>
              <a:ext uri="{FF2B5EF4-FFF2-40B4-BE49-F238E27FC236}">
                <a16:creationId xmlns:a16="http://schemas.microsoft.com/office/drawing/2014/main" id="{BC28C5EC-5C73-723E-DA03-753012E9015D}"/>
              </a:ext>
            </a:extLst>
          </p:cNvPr>
          <p:cNvSpPr/>
          <p:nvPr/>
        </p:nvSpPr>
        <p:spPr>
          <a:xfrm>
            <a:off x="657515" y="1834288"/>
            <a:ext cx="2834433" cy="1045367"/>
          </a:xfrm>
          <a:prstGeom prst="homePlat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Derechos de la RESERVA NACIONAL 2023</a:t>
            </a:r>
          </a:p>
        </p:txBody>
      </p:sp>
      <p:pic>
        <p:nvPicPr>
          <p:cNvPr id="2" name="Imagen 1" descr="Texto&#10;&#10;Descripción generada automáticamente">
            <a:extLst>
              <a:ext uri="{FF2B5EF4-FFF2-40B4-BE49-F238E27FC236}">
                <a16:creationId xmlns:a16="http://schemas.microsoft.com/office/drawing/2014/main" id="{1693EA1D-F6F8-8F52-973E-D9B0CB0D4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
        <p:nvSpPr>
          <p:cNvPr id="6" name="Rectángulo 5">
            <a:extLst>
              <a:ext uri="{FF2B5EF4-FFF2-40B4-BE49-F238E27FC236}">
                <a16:creationId xmlns:a16="http://schemas.microsoft.com/office/drawing/2014/main" id="{C0C9570E-F936-5E18-A65A-07CFE8C7FA43}"/>
              </a:ext>
            </a:extLst>
          </p:cNvPr>
          <p:cNvSpPr/>
          <p:nvPr/>
        </p:nvSpPr>
        <p:spPr>
          <a:xfrm>
            <a:off x="2032722" y="664548"/>
            <a:ext cx="8126555" cy="46166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pPr>
            <a:r>
              <a:rPr lang="es-ES" sz="2400" b="1" spc="-5" dirty="0">
                <a:solidFill>
                  <a:schemeClr val="accent1">
                    <a:lumMod val="75000"/>
                  </a:schemeClr>
                </a:solidFill>
                <a:ea typeface="+mj-ea"/>
                <a:cs typeface="Arial"/>
              </a:rPr>
              <a:t>APOYO A LOS QUE MÁS LO NECESITAN: JÓVENES Y MUJERES</a:t>
            </a:r>
          </a:p>
        </p:txBody>
      </p:sp>
      <p:graphicFrame>
        <p:nvGraphicFramePr>
          <p:cNvPr id="3" name="Gráfico 2">
            <a:extLst>
              <a:ext uri="{FF2B5EF4-FFF2-40B4-BE49-F238E27FC236}">
                <a16:creationId xmlns:a16="http://schemas.microsoft.com/office/drawing/2014/main" id="{FC2B7813-C3D0-E4BF-D5C2-FD3B5F04F491}"/>
              </a:ext>
            </a:extLst>
          </p:cNvPr>
          <p:cNvGraphicFramePr>
            <a:graphicFrameLocks/>
          </p:cNvGraphicFramePr>
          <p:nvPr>
            <p:extLst>
              <p:ext uri="{D42A27DB-BD31-4B8C-83A1-F6EECF244321}">
                <p14:modId xmlns:p14="http://schemas.microsoft.com/office/powerpoint/2010/main" val="2349024419"/>
              </p:ext>
            </p:extLst>
          </p:nvPr>
        </p:nvGraphicFramePr>
        <p:xfrm>
          <a:off x="1626668" y="3383822"/>
          <a:ext cx="4959661" cy="26953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Gráfico 3">
            <a:extLst>
              <a:ext uri="{FF2B5EF4-FFF2-40B4-BE49-F238E27FC236}">
                <a16:creationId xmlns:a16="http://schemas.microsoft.com/office/drawing/2014/main" id="{0D7E75EE-BD58-4C16-5013-EE3F5DF50ED5}"/>
              </a:ext>
            </a:extLst>
          </p:cNvPr>
          <p:cNvGraphicFramePr>
            <a:graphicFrameLocks/>
          </p:cNvGraphicFramePr>
          <p:nvPr>
            <p:extLst>
              <p:ext uri="{D42A27DB-BD31-4B8C-83A1-F6EECF244321}">
                <p14:modId xmlns:p14="http://schemas.microsoft.com/office/powerpoint/2010/main" val="3026270312"/>
              </p:ext>
            </p:extLst>
          </p:nvPr>
        </p:nvGraphicFramePr>
        <p:xfrm>
          <a:off x="5389907" y="3388942"/>
          <a:ext cx="6468417" cy="27373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87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C2F88-F0AD-8403-9644-D53B1D606B28}"/>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C315C3C6-6EC6-340B-6FFC-D0A913CF6E06}"/>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8E5D1534-AE5A-DD51-CADE-04FCABE78604}"/>
              </a:ext>
            </a:extLst>
          </p:cNvPr>
          <p:cNvPicPr>
            <a:picLocks noChangeAspect="1"/>
          </p:cNvPicPr>
          <p:nvPr/>
        </p:nvPicPr>
        <p:blipFill>
          <a:blip r:embed="rId3"/>
          <a:stretch>
            <a:fillRect/>
          </a:stretch>
        </p:blipFill>
        <p:spPr>
          <a:xfrm>
            <a:off x="0" y="0"/>
            <a:ext cx="12204000" cy="133875"/>
          </a:xfrm>
          <a:prstGeom prst="rect">
            <a:avLst/>
          </a:prstGeom>
        </p:spPr>
      </p:pic>
      <p:sp>
        <p:nvSpPr>
          <p:cNvPr id="9" name="Rectángulo 8">
            <a:extLst>
              <a:ext uri="{FF2B5EF4-FFF2-40B4-BE49-F238E27FC236}">
                <a16:creationId xmlns:a16="http://schemas.microsoft.com/office/drawing/2014/main" id="{B0547DD9-70DB-BC1D-91A5-34DAEE8BF4EF}"/>
              </a:ext>
            </a:extLst>
          </p:cNvPr>
          <p:cNvSpPr/>
          <p:nvPr/>
        </p:nvSpPr>
        <p:spPr>
          <a:xfrm>
            <a:off x="2032722" y="664548"/>
            <a:ext cx="8126555" cy="46166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pPr>
            <a:r>
              <a:rPr lang="es-ES" sz="2400" b="1" spc="-5" dirty="0">
                <a:solidFill>
                  <a:schemeClr val="accent1">
                    <a:lumMod val="75000"/>
                  </a:schemeClr>
                </a:solidFill>
                <a:ea typeface="+mj-ea"/>
                <a:cs typeface="Arial"/>
              </a:rPr>
              <a:t>APOYO A LOS QUE MÁS LO NECESITAN: JÓVENES Y MUJERES</a:t>
            </a:r>
          </a:p>
        </p:txBody>
      </p:sp>
      <p:sp>
        <p:nvSpPr>
          <p:cNvPr id="13" name="CuadroTexto 12">
            <a:extLst>
              <a:ext uri="{FF2B5EF4-FFF2-40B4-BE49-F238E27FC236}">
                <a16:creationId xmlns:a16="http://schemas.microsoft.com/office/drawing/2014/main" id="{92AD4155-D9BA-7827-DF3A-37FB1787BDBD}"/>
              </a:ext>
            </a:extLst>
          </p:cNvPr>
          <p:cNvSpPr txBox="1"/>
          <p:nvPr/>
        </p:nvSpPr>
        <p:spPr>
          <a:xfrm>
            <a:off x="3621609" y="1745587"/>
            <a:ext cx="8316591" cy="1200329"/>
          </a:xfrm>
          <a:prstGeom prst="rect">
            <a:avLst/>
          </a:prstGeom>
          <a:solidFill>
            <a:schemeClr val="accent1">
              <a:lumMod val="20000"/>
              <a:lumOff val="80000"/>
            </a:schemeClr>
          </a:solidFill>
          <a:ln>
            <a:solidFill>
              <a:schemeClr val="tx1">
                <a:lumMod val="65000"/>
                <a:lumOff val="35000"/>
              </a:schemeClr>
            </a:solidFill>
          </a:ln>
        </p:spPr>
        <p:txBody>
          <a:bodyPr vert="horz" lIns="91440" tIns="45720" rIns="91440" bIns="45720" rtlCol="0" anchor="ctr">
            <a:noAutofit/>
          </a:bodyPr>
          <a:lstStyle>
            <a:defPPr>
              <a:defRPr lang="es-ES"/>
            </a:defPPr>
            <a:lvl1pPr algn="ctr">
              <a:lnSpc>
                <a:spcPct val="120000"/>
              </a:lnSpc>
              <a:spcBef>
                <a:spcPct val="0"/>
              </a:spcBef>
              <a:defRPr sz="2400" b="1" spc="-5">
                <a:solidFill>
                  <a:prstClr val="black"/>
                </a:solidFill>
                <a:ea typeface="+mj-ea"/>
                <a:cs typeface="Arial"/>
              </a:defRPr>
            </a:lvl1pPr>
          </a:lstStyle>
          <a:p>
            <a:r>
              <a:rPr lang="es-ES_tradnl" dirty="0"/>
              <a:t>2.416 jóvenes </a:t>
            </a:r>
            <a:r>
              <a:rPr lang="es-ES_tradnl" u="sng" dirty="0"/>
              <a:t>han solicitado </a:t>
            </a:r>
            <a:r>
              <a:rPr lang="es-ES_tradnl" dirty="0"/>
              <a:t>derechos de ayuda básica de la reserva nacional por una superficie cercana a </a:t>
            </a:r>
            <a:r>
              <a:rPr lang="es-ES_tradnl" dirty="0">
                <a:solidFill>
                  <a:schemeClr val="tx1"/>
                </a:solidFill>
              </a:rPr>
              <a:t>263.000 hectáreas</a:t>
            </a:r>
            <a:endParaRPr lang="es-ES" dirty="0">
              <a:solidFill>
                <a:schemeClr val="tx1"/>
              </a:solidFill>
            </a:endParaRPr>
          </a:p>
        </p:txBody>
      </p:sp>
      <p:sp>
        <p:nvSpPr>
          <p:cNvPr id="14" name="Flecha: pentágono 13">
            <a:extLst>
              <a:ext uri="{FF2B5EF4-FFF2-40B4-BE49-F238E27FC236}">
                <a16:creationId xmlns:a16="http://schemas.microsoft.com/office/drawing/2014/main" id="{19D068DF-462D-F5EC-AA14-0D9D24831531}"/>
              </a:ext>
            </a:extLst>
          </p:cNvPr>
          <p:cNvSpPr/>
          <p:nvPr/>
        </p:nvSpPr>
        <p:spPr>
          <a:xfrm>
            <a:off x="657515" y="1834288"/>
            <a:ext cx="2834433" cy="1045367"/>
          </a:xfrm>
          <a:prstGeom prst="homePlat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Derechos de la RESERVA NACIONAL 2024</a:t>
            </a:r>
          </a:p>
        </p:txBody>
      </p:sp>
      <p:pic>
        <p:nvPicPr>
          <p:cNvPr id="2" name="Imagen 1" descr="Texto&#10;&#10;Descripción generada automáticamente">
            <a:extLst>
              <a:ext uri="{FF2B5EF4-FFF2-40B4-BE49-F238E27FC236}">
                <a16:creationId xmlns:a16="http://schemas.microsoft.com/office/drawing/2014/main" id="{A64D44A6-BCD2-6E5E-20CB-5F039FF09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graphicFrame>
        <p:nvGraphicFramePr>
          <p:cNvPr id="5" name="Gráfico 4">
            <a:extLst>
              <a:ext uri="{FF2B5EF4-FFF2-40B4-BE49-F238E27FC236}">
                <a16:creationId xmlns:a16="http://schemas.microsoft.com/office/drawing/2014/main" id="{7C3D09BB-3341-4509-A91D-400D3F2B1865}"/>
              </a:ext>
            </a:extLst>
          </p:cNvPr>
          <p:cNvGraphicFramePr>
            <a:graphicFrameLocks/>
          </p:cNvGraphicFramePr>
          <p:nvPr>
            <p:extLst>
              <p:ext uri="{D42A27DB-BD31-4B8C-83A1-F6EECF244321}">
                <p14:modId xmlns:p14="http://schemas.microsoft.com/office/powerpoint/2010/main" val="2312395399"/>
              </p:ext>
            </p:extLst>
          </p:nvPr>
        </p:nvGraphicFramePr>
        <p:xfrm>
          <a:off x="6774464" y="3429000"/>
          <a:ext cx="4587897" cy="24661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áfico 5">
            <a:extLst>
              <a:ext uri="{FF2B5EF4-FFF2-40B4-BE49-F238E27FC236}">
                <a16:creationId xmlns:a16="http://schemas.microsoft.com/office/drawing/2014/main" id="{4F9CB37D-82AC-F619-7B25-3C9E69F6AD21}"/>
              </a:ext>
            </a:extLst>
          </p:cNvPr>
          <p:cNvGraphicFramePr>
            <a:graphicFrameLocks/>
          </p:cNvGraphicFramePr>
          <p:nvPr>
            <p:extLst>
              <p:ext uri="{D42A27DB-BD31-4B8C-83A1-F6EECF244321}">
                <p14:modId xmlns:p14="http://schemas.microsoft.com/office/powerpoint/2010/main" val="2437512077"/>
              </p:ext>
            </p:extLst>
          </p:nvPr>
        </p:nvGraphicFramePr>
        <p:xfrm>
          <a:off x="1280242" y="3429000"/>
          <a:ext cx="4587897" cy="24661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28696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n 51">
            <a:extLst>
              <a:ext uri="{FF2B5EF4-FFF2-40B4-BE49-F238E27FC236}">
                <a16:creationId xmlns:a16="http://schemas.microsoft.com/office/drawing/2014/main" id="{97C84A61-E571-7340-E845-287DD711D901}"/>
              </a:ext>
            </a:extLst>
          </p:cNvPr>
          <p:cNvPicPr>
            <a:picLocks noChangeAspect="1"/>
          </p:cNvPicPr>
          <p:nvPr/>
        </p:nvPicPr>
        <p:blipFill>
          <a:blip r:embed="rId3"/>
          <a:stretch>
            <a:fillRect/>
          </a:stretch>
        </p:blipFill>
        <p:spPr>
          <a:xfrm>
            <a:off x="0" y="0"/>
            <a:ext cx="12204000" cy="133875"/>
          </a:xfrm>
          <a:prstGeom prst="rect">
            <a:avLst/>
          </a:prstGeom>
        </p:spPr>
      </p:pic>
      <p:pic>
        <p:nvPicPr>
          <p:cNvPr id="41" name="Imagen 40">
            <a:extLst>
              <a:ext uri="{FF2B5EF4-FFF2-40B4-BE49-F238E27FC236}">
                <a16:creationId xmlns:a16="http://schemas.microsoft.com/office/drawing/2014/main" id="{D33D4D09-848A-4383-2138-217ADB31D954}"/>
              </a:ext>
            </a:extLst>
          </p:cNvPr>
          <p:cNvPicPr>
            <a:picLocks noChangeAspect="1"/>
          </p:cNvPicPr>
          <p:nvPr/>
        </p:nvPicPr>
        <p:blipFill>
          <a:blip r:embed="rId3"/>
          <a:stretch>
            <a:fillRect/>
          </a:stretch>
        </p:blipFill>
        <p:spPr>
          <a:xfrm>
            <a:off x="11151" y="6407288"/>
            <a:ext cx="12204000" cy="468712"/>
          </a:xfrm>
          <a:prstGeom prst="rect">
            <a:avLst/>
          </a:prstGeom>
        </p:spPr>
      </p:pic>
      <p:sp>
        <p:nvSpPr>
          <p:cNvPr id="9" name="CuadroTexto 8">
            <a:extLst>
              <a:ext uri="{FF2B5EF4-FFF2-40B4-BE49-F238E27FC236}">
                <a16:creationId xmlns:a16="http://schemas.microsoft.com/office/drawing/2014/main" id="{F7DD05B1-CF3F-B1C8-A520-246110B4C263}"/>
              </a:ext>
            </a:extLst>
          </p:cNvPr>
          <p:cNvSpPr txBox="1"/>
          <p:nvPr/>
        </p:nvSpPr>
        <p:spPr>
          <a:xfrm>
            <a:off x="444689" y="1019627"/>
            <a:ext cx="10886088" cy="5794535"/>
          </a:xfrm>
          <a:prstGeom prst="rect">
            <a:avLst/>
          </a:prstGeom>
          <a:noFill/>
        </p:spPr>
        <p:txBody>
          <a:bodyPr wrap="square">
            <a:spAutoFit/>
          </a:bodyPr>
          <a:lstStyle/>
          <a:p>
            <a:pPr marL="269875" indent="-269875" algn="just">
              <a:lnSpc>
                <a:spcPct val="107000"/>
              </a:lnSpc>
              <a:buClr>
                <a:srgbClr val="3660AC"/>
              </a:buClr>
              <a:buFont typeface="Wingdings" panose="05000000000000000000" pitchFamily="2" charset="2"/>
              <a:buChar char="v"/>
            </a:pPr>
            <a:r>
              <a:rPr lang="es-ES" sz="2200" b="1" kern="100" dirty="0">
                <a:cs typeface="Times New Roman" panose="02020603050405020304" pitchFamily="18" charset="0"/>
              </a:rPr>
              <a:t>Aumento grado de acogida de </a:t>
            </a:r>
            <a:r>
              <a:rPr lang="es-ES" sz="2200" b="1" kern="100" dirty="0" err="1">
                <a:cs typeface="Times New Roman" panose="02020603050405020304" pitchFamily="18" charset="0"/>
              </a:rPr>
              <a:t>Ecorregímenes</a:t>
            </a:r>
            <a:r>
              <a:rPr lang="es-ES" sz="2200" b="1" kern="100" dirty="0">
                <a:cs typeface="Times New Roman" panose="02020603050405020304" pitchFamily="18" charset="0"/>
              </a:rPr>
              <a:t> en 2024 </a:t>
            </a:r>
            <a:r>
              <a:rPr lang="es-ES" sz="2200" kern="100" dirty="0">
                <a:cs typeface="Times New Roman" panose="02020603050405020304" pitchFamily="18" charset="0"/>
              </a:rPr>
              <a:t>respecto a 2023, tanto en superficie como en solicitantes         19.200.567 has solicitadas (88% superficie).</a:t>
            </a:r>
          </a:p>
          <a:p>
            <a:pPr marL="0" marR="0" algn="ctr"/>
            <a:endParaRPr lang="es-ES" sz="2200" kern="100" dirty="0">
              <a:effectLst/>
              <a:ea typeface="Aptos" panose="020B0004020202020204" pitchFamily="34" charset="0"/>
              <a:cs typeface="Times New Roman" panose="02020603050405020304" pitchFamily="18" charset="0"/>
            </a:endParaRPr>
          </a:p>
          <a:p>
            <a:pPr marL="269875" marR="0" indent="-269875" algn="just">
              <a:lnSpc>
                <a:spcPct val="107000"/>
              </a:lnSpc>
              <a:buClr>
                <a:srgbClr val="3660AC"/>
              </a:buClr>
              <a:buFont typeface="Wingdings" panose="05000000000000000000" pitchFamily="2" charset="2"/>
              <a:buChar char="v"/>
            </a:pPr>
            <a:r>
              <a:rPr lang="es-ES" sz="2200" b="1" kern="100" dirty="0">
                <a:cs typeface="Times New Roman" panose="02020603050405020304" pitchFamily="18" charset="0"/>
              </a:rPr>
              <a:t>Del 75% de los titulares en 2023 pasa al 77,5% de los titulares </a:t>
            </a:r>
            <a:r>
              <a:rPr lang="es-ES" sz="2200" kern="100" dirty="0">
                <a:cs typeface="Times New Roman" panose="02020603050405020304" pitchFamily="18" charset="0"/>
              </a:rPr>
              <a:t>que ha presentado PAC 2024 han solicitado algún “</a:t>
            </a:r>
            <a:r>
              <a:rPr lang="es-ES" sz="2200" kern="100" dirty="0" err="1">
                <a:cs typeface="Times New Roman" panose="02020603050405020304" pitchFamily="18" charset="0"/>
              </a:rPr>
              <a:t>Ecorrégimen</a:t>
            </a:r>
            <a:r>
              <a:rPr lang="es-ES" sz="2200" kern="100" dirty="0">
                <a:cs typeface="Times New Roman" panose="02020603050405020304" pitchFamily="18" charset="0"/>
              </a:rPr>
              <a:t>”.</a:t>
            </a:r>
          </a:p>
          <a:p>
            <a:pPr marR="0" algn="just">
              <a:lnSpc>
                <a:spcPct val="107000"/>
              </a:lnSpc>
              <a:buClr>
                <a:srgbClr val="3660AC"/>
              </a:buClr>
            </a:pPr>
            <a:endParaRPr lang="es-ES" sz="2200" kern="100" dirty="0">
              <a:cs typeface="Times New Roman" panose="02020603050405020304" pitchFamily="18" charset="0"/>
            </a:endParaRPr>
          </a:p>
          <a:p>
            <a:pPr marL="269875" indent="-269875" algn="just">
              <a:lnSpc>
                <a:spcPct val="107000"/>
              </a:lnSpc>
              <a:buClr>
                <a:srgbClr val="3660AC"/>
              </a:buClr>
              <a:buFont typeface="Wingdings" panose="05000000000000000000" pitchFamily="2" charset="2"/>
              <a:buChar char="v"/>
            </a:pPr>
            <a:r>
              <a:rPr lang="es-ES" sz="2200" b="1" kern="100" dirty="0">
                <a:cs typeface="Times New Roman" panose="02020603050405020304" pitchFamily="18" charset="0"/>
              </a:rPr>
              <a:t> Asentamiento de estas prácticas en las explotaciones y aumento del grado de penetración (especialmente en CCAA con baja acogida en el primer año).</a:t>
            </a:r>
          </a:p>
          <a:p>
            <a:pPr algn="just">
              <a:lnSpc>
                <a:spcPct val="107000"/>
              </a:lnSpc>
              <a:buClr>
                <a:srgbClr val="3660AC"/>
              </a:buClr>
            </a:pPr>
            <a:endParaRPr lang="es-ES" sz="2200" b="1" kern="100" dirty="0">
              <a:cs typeface="Times New Roman" panose="02020603050405020304" pitchFamily="18" charset="0"/>
            </a:endParaRPr>
          </a:p>
          <a:p>
            <a:pPr marL="269875" indent="-269875" algn="just">
              <a:lnSpc>
                <a:spcPct val="107000"/>
              </a:lnSpc>
              <a:buClr>
                <a:srgbClr val="3660AC"/>
              </a:buClr>
              <a:buFont typeface="Wingdings" panose="05000000000000000000" pitchFamily="2" charset="2"/>
              <a:buChar char="v"/>
            </a:pPr>
            <a:r>
              <a:rPr lang="es-ES" sz="2200" b="1" kern="100" dirty="0">
                <a:effectLst/>
                <a:ea typeface="Aptos" panose="020B0004020202020204" pitchFamily="34" charset="0"/>
                <a:cs typeface="Times New Roman" panose="02020603050405020304" pitchFamily="18" charset="0"/>
              </a:rPr>
              <a:t>Más de 19 millones de hectáreas </a:t>
            </a:r>
            <a:r>
              <a:rPr lang="es-ES" sz="2200" kern="100" dirty="0">
                <a:effectLst/>
                <a:ea typeface="Aptos" panose="020B0004020202020204" pitchFamily="34" charset="0"/>
                <a:cs typeface="Times New Roman" panose="02020603050405020304" pitchFamily="18" charset="0"/>
              </a:rPr>
              <a:t>en la que se realizan </a:t>
            </a:r>
            <a:r>
              <a:rPr lang="es-ES" sz="2200" b="1" kern="100" dirty="0">
                <a:effectLst/>
                <a:ea typeface="Aptos" panose="020B0004020202020204" pitchFamily="34" charset="0"/>
                <a:cs typeface="Times New Roman" panose="02020603050405020304" pitchFamily="18" charset="0"/>
              </a:rPr>
              <a:t>prácticas beneficiosas:</a:t>
            </a:r>
          </a:p>
          <a:p>
            <a:pPr marL="800100" lvl="1" indent="-342900" algn="just">
              <a:lnSpc>
                <a:spcPct val="107000"/>
              </a:lnSpc>
              <a:spcAft>
                <a:spcPts val="800"/>
              </a:spcAft>
              <a:buClr>
                <a:srgbClr val="3864B2"/>
              </a:buClr>
              <a:buFont typeface="Wingdings" panose="05000000000000000000" pitchFamily="2" charset="2"/>
              <a:buChar char="Ø"/>
            </a:pPr>
            <a:r>
              <a:rPr lang="es-ES" sz="2200" kern="100" dirty="0">
                <a:ea typeface="Aptos" panose="020B0004020202020204" pitchFamily="34" charset="0"/>
                <a:cs typeface="Times New Roman" panose="02020603050405020304" pitchFamily="18" charset="0"/>
              </a:rPr>
              <a:t>Más resiliencia al cambio </a:t>
            </a:r>
            <a:r>
              <a:rPr lang="es-ES" sz="2200" kern="100" dirty="0">
                <a:effectLst/>
                <a:ea typeface="Aptos" panose="020B0004020202020204" pitchFamily="34" charset="0"/>
                <a:cs typeface="Times New Roman" panose="02020603050405020304" pitchFamily="18" charset="0"/>
              </a:rPr>
              <a:t>climático (mejor estructura, más fertilidad, más capacidad de captura de carbono de nuestros suelos agrarios).</a:t>
            </a:r>
          </a:p>
          <a:p>
            <a:pPr marL="800100" lvl="1" indent="-342900" algn="just">
              <a:lnSpc>
                <a:spcPct val="107000"/>
              </a:lnSpc>
              <a:spcAft>
                <a:spcPts val="800"/>
              </a:spcAft>
              <a:buClr>
                <a:srgbClr val="3864B2"/>
              </a:buClr>
              <a:buFont typeface="Wingdings" panose="05000000000000000000" pitchFamily="2" charset="2"/>
              <a:buChar char="Ø"/>
            </a:pPr>
            <a:r>
              <a:rPr lang="es-ES" sz="2200" kern="100" dirty="0">
                <a:ea typeface="Aptos" panose="020B0004020202020204" pitchFamily="34" charset="0"/>
                <a:cs typeface="Times New Roman" panose="02020603050405020304" pitchFamily="18" charset="0"/>
              </a:rPr>
              <a:t>I</a:t>
            </a:r>
            <a:r>
              <a:rPr lang="es-ES" sz="2200" kern="100" dirty="0">
                <a:effectLst/>
                <a:ea typeface="Aptos" panose="020B0004020202020204" pitchFamily="34" charset="0"/>
                <a:cs typeface="Times New Roman" panose="02020603050405020304" pitchFamily="18" charset="0"/>
              </a:rPr>
              <a:t>ncremento de la diversidad de cultivos.</a:t>
            </a:r>
          </a:p>
          <a:p>
            <a:pPr marL="800100" lvl="1" indent="-342900" algn="just">
              <a:lnSpc>
                <a:spcPct val="107000"/>
              </a:lnSpc>
              <a:spcAft>
                <a:spcPts val="800"/>
              </a:spcAft>
              <a:buClr>
                <a:srgbClr val="3864B2"/>
              </a:buClr>
              <a:buFont typeface="Wingdings" panose="05000000000000000000" pitchFamily="2" charset="2"/>
              <a:buChar char="Ø"/>
            </a:pPr>
            <a:r>
              <a:rPr lang="es-ES" sz="2200" kern="100" dirty="0">
                <a:effectLst/>
                <a:ea typeface="Aptos" panose="020B0004020202020204" pitchFamily="34" charset="0"/>
                <a:cs typeface="Times New Roman" panose="02020603050405020304" pitchFamily="18" charset="0"/>
              </a:rPr>
              <a:t>Fomento de la biodiversidad ligada a ecosistemas agrarios</a:t>
            </a:r>
          </a:p>
          <a:p>
            <a:pPr marL="269875" indent="-269875" algn="just">
              <a:lnSpc>
                <a:spcPct val="107000"/>
              </a:lnSpc>
              <a:buClr>
                <a:srgbClr val="3660AC"/>
              </a:buClr>
              <a:buFont typeface="Wingdings" panose="05000000000000000000" pitchFamily="2" charset="2"/>
              <a:buChar char="v"/>
            </a:pPr>
            <a:endParaRPr lang="es-ES" sz="2200" b="1" kern="100" dirty="0">
              <a:cs typeface="Times New Roman" panose="02020603050405020304" pitchFamily="18" charset="0"/>
            </a:endParaRPr>
          </a:p>
        </p:txBody>
      </p:sp>
      <p:sp>
        <p:nvSpPr>
          <p:cNvPr id="8" name="Flecha: a la derecha 7">
            <a:extLst>
              <a:ext uri="{FF2B5EF4-FFF2-40B4-BE49-F238E27FC236}">
                <a16:creationId xmlns:a16="http://schemas.microsoft.com/office/drawing/2014/main" id="{DF05162E-79AE-656E-3391-FC72178F74A5}"/>
              </a:ext>
            </a:extLst>
          </p:cNvPr>
          <p:cNvSpPr/>
          <p:nvPr/>
        </p:nvSpPr>
        <p:spPr>
          <a:xfrm>
            <a:off x="3234374" y="1491294"/>
            <a:ext cx="376518" cy="237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ítulo 1">
            <a:extLst>
              <a:ext uri="{FF2B5EF4-FFF2-40B4-BE49-F238E27FC236}">
                <a16:creationId xmlns:a16="http://schemas.microsoft.com/office/drawing/2014/main" id="{1A2CA3EB-4E92-F5EF-7234-B2C6D4908ABF}"/>
              </a:ext>
            </a:extLst>
          </p:cNvPr>
          <p:cNvSpPr txBox="1">
            <a:spLocks/>
          </p:cNvSpPr>
          <p:nvPr/>
        </p:nvSpPr>
        <p:spPr>
          <a:xfrm>
            <a:off x="-2133063" y="-528907"/>
            <a:ext cx="1120998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a:solidFill>
                  <a:schemeClr val="accent1">
                    <a:lumMod val="75000"/>
                  </a:schemeClr>
                </a:solidFill>
                <a:latin typeface="+mn-lt"/>
              </a:rPr>
              <a:t>IMPACTO MEDIOAMBIENTAL</a:t>
            </a:r>
          </a:p>
        </p:txBody>
      </p:sp>
      <p:pic>
        <p:nvPicPr>
          <p:cNvPr id="2" name="Imagen 1" descr="Texto&#10;&#10;Descripción generada automáticamente">
            <a:extLst>
              <a:ext uri="{FF2B5EF4-FFF2-40B4-BE49-F238E27FC236}">
                <a16:creationId xmlns:a16="http://schemas.microsoft.com/office/drawing/2014/main" id="{6796D12F-8025-86FC-BCFD-892C015C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70007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CDA0B-8108-640B-9A6D-D2C15956ECE3}"/>
            </a:ext>
          </a:extLst>
        </p:cNvPr>
        <p:cNvGrpSpPr/>
        <p:nvPr/>
      </p:nvGrpSpPr>
      <p:grpSpPr>
        <a:xfrm>
          <a:off x="0" y="0"/>
          <a:ext cx="0" cy="0"/>
          <a:chOff x="0" y="0"/>
          <a:chExt cx="0" cy="0"/>
        </a:xfrm>
      </p:grpSpPr>
      <p:pic>
        <p:nvPicPr>
          <p:cNvPr id="52" name="Imagen 51">
            <a:extLst>
              <a:ext uri="{FF2B5EF4-FFF2-40B4-BE49-F238E27FC236}">
                <a16:creationId xmlns:a16="http://schemas.microsoft.com/office/drawing/2014/main" id="{99D4EFA7-838F-8B55-42F2-640EE9E420B0}"/>
              </a:ext>
            </a:extLst>
          </p:cNvPr>
          <p:cNvPicPr>
            <a:picLocks noChangeAspect="1"/>
          </p:cNvPicPr>
          <p:nvPr/>
        </p:nvPicPr>
        <p:blipFill>
          <a:blip r:embed="rId3"/>
          <a:stretch>
            <a:fillRect/>
          </a:stretch>
        </p:blipFill>
        <p:spPr>
          <a:xfrm>
            <a:off x="0" y="0"/>
            <a:ext cx="12204000" cy="133875"/>
          </a:xfrm>
          <a:prstGeom prst="rect">
            <a:avLst/>
          </a:prstGeom>
        </p:spPr>
      </p:pic>
      <p:pic>
        <p:nvPicPr>
          <p:cNvPr id="41" name="Imagen 40">
            <a:extLst>
              <a:ext uri="{FF2B5EF4-FFF2-40B4-BE49-F238E27FC236}">
                <a16:creationId xmlns:a16="http://schemas.microsoft.com/office/drawing/2014/main" id="{9AAC991D-A825-15CF-78BE-AB68944560A0}"/>
              </a:ext>
            </a:extLst>
          </p:cNvPr>
          <p:cNvPicPr>
            <a:picLocks noChangeAspect="1"/>
          </p:cNvPicPr>
          <p:nvPr/>
        </p:nvPicPr>
        <p:blipFill>
          <a:blip r:embed="rId3"/>
          <a:stretch>
            <a:fillRect/>
          </a:stretch>
        </p:blipFill>
        <p:spPr>
          <a:xfrm>
            <a:off x="11151" y="6407288"/>
            <a:ext cx="12204000" cy="468712"/>
          </a:xfrm>
          <a:prstGeom prst="rect">
            <a:avLst/>
          </a:prstGeom>
        </p:spPr>
      </p:pic>
      <p:sp>
        <p:nvSpPr>
          <p:cNvPr id="6" name="Título 1">
            <a:extLst>
              <a:ext uri="{FF2B5EF4-FFF2-40B4-BE49-F238E27FC236}">
                <a16:creationId xmlns:a16="http://schemas.microsoft.com/office/drawing/2014/main" id="{081851DA-922F-B9C0-D9EB-DA92E607E1DC}"/>
              </a:ext>
            </a:extLst>
          </p:cNvPr>
          <p:cNvSpPr txBox="1">
            <a:spLocks/>
          </p:cNvSpPr>
          <p:nvPr/>
        </p:nvSpPr>
        <p:spPr>
          <a:xfrm>
            <a:off x="-2196563" y="-422280"/>
            <a:ext cx="1120998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a:solidFill>
                  <a:schemeClr val="accent1">
                    <a:lumMod val="75000"/>
                  </a:schemeClr>
                </a:solidFill>
                <a:latin typeface="+mn-lt"/>
              </a:rPr>
              <a:t>IMPACTO MEDIOAMBIENTAL</a:t>
            </a:r>
          </a:p>
        </p:txBody>
      </p:sp>
      <p:sp>
        <p:nvSpPr>
          <p:cNvPr id="7" name="CuadroTexto 6">
            <a:extLst>
              <a:ext uri="{FF2B5EF4-FFF2-40B4-BE49-F238E27FC236}">
                <a16:creationId xmlns:a16="http://schemas.microsoft.com/office/drawing/2014/main" id="{46969689-0504-9464-8E82-67F05A197FE3}"/>
              </a:ext>
            </a:extLst>
          </p:cNvPr>
          <p:cNvSpPr txBox="1"/>
          <p:nvPr/>
        </p:nvSpPr>
        <p:spPr>
          <a:xfrm>
            <a:off x="1408919" y="1425151"/>
            <a:ext cx="9545781" cy="5872249"/>
          </a:xfrm>
          <a:prstGeom prst="rect">
            <a:avLst/>
          </a:prstGeom>
          <a:noFill/>
        </p:spPr>
        <p:txBody>
          <a:bodyPr wrap="square">
            <a:spAutoFit/>
          </a:bodyPr>
          <a:lstStyle/>
          <a:p>
            <a:pPr lvl="0" algn="ctr">
              <a:lnSpc>
                <a:spcPct val="107000"/>
              </a:lnSpc>
            </a:pPr>
            <a:endParaRPr lang="es-ES" sz="2400" kern="100" dirty="0">
              <a:cs typeface="Times New Roman" panose="02020603050405020304" pitchFamily="18" charset="0"/>
            </a:endParaRPr>
          </a:p>
          <a:p>
            <a:pPr marL="269875" lvl="0" indent="-269875" algn="just">
              <a:lnSpc>
                <a:spcPct val="107000"/>
              </a:lnSpc>
              <a:spcAft>
                <a:spcPts val="800"/>
              </a:spcAft>
              <a:buClr>
                <a:srgbClr val="3660AC"/>
              </a:buClr>
              <a:buFont typeface="Wingdings" panose="05000000000000000000" pitchFamily="2" charset="2"/>
              <a:buChar char="v"/>
            </a:pPr>
            <a:r>
              <a:rPr lang="es-ES" sz="2200" b="1" kern="100" dirty="0">
                <a:cs typeface="Times New Roman" panose="02020603050405020304" pitchFamily="18" charset="0"/>
              </a:rPr>
              <a:t>Campaña 2023 (SU): 2.015.832 ha solicitadas de agricultura ecológica.</a:t>
            </a:r>
          </a:p>
          <a:p>
            <a:pPr marL="269875" lvl="0" indent="-269875" algn="just">
              <a:lnSpc>
                <a:spcPct val="107000"/>
              </a:lnSpc>
              <a:spcAft>
                <a:spcPts val="800"/>
              </a:spcAft>
              <a:buClr>
                <a:srgbClr val="3660AC"/>
              </a:buClr>
              <a:buFont typeface="Wingdings" panose="05000000000000000000" pitchFamily="2" charset="2"/>
              <a:buChar char="v"/>
            </a:pPr>
            <a:r>
              <a:rPr lang="es-ES" sz="2200" b="1" kern="100" dirty="0">
                <a:cs typeface="Times New Roman" panose="02020603050405020304" pitchFamily="18" charset="0"/>
              </a:rPr>
              <a:t>Campaña 2024 (SU): 2.076.882 ha solicitadas en agricultura ecológica, +3% respecto al año anterior, </a:t>
            </a:r>
            <a:r>
              <a:rPr lang="es-ES" sz="2200" kern="100" dirty="0">
                <a:cs typeface="Times New Roman" panose="02020603050405020304" pitchFamily="18" charset="0"/>
              </a:rPr>
              <a:t>un 70% de la superficie dedicada a esta práctica en España </a:t>
            </a:r>
            <a:r>
              <a:rPr lang="es-ES" sz="2200" b="1" kern="100" dirty="0">
                <a:cs typeface="Times New Roman" panose="02020603050405020304" pitchFamily="18" charset="0"/>
              </a:rPr>
              <a:t>recibe apoyo dentro de la PAC para la conversión o mantenimiento</a:t>
            </a:r>
            <a:endParaRPr lang="es-ES" sz="2200" kern="100" dirty="0">
              <a:cs typeface="Times New Roman" panose="02020603050405020304" pitchFamily="18" charset="0"/>
            </a:endParaRPr>
          </a:p>
          <a:p>
            <a:pPr lvl="0" algn="just">
              <a:lnSpc>
                <a:spcPct val="107000"/>
              </a:lnSpc>
              <a:spcAft>
                <a:spcPts val="800"/>
              </a:spcAft>
              <a:buClr>
                <a:srgbClr val="3660AC"/>
              </a:buClr>
            </a:pPr>
            <a:endParaRPr lang="es-ES" sz="2200" b="1" kern="100" dirty="0">
              <a:cs typeface="Times New Roman" panose="02020603050405020304" pitchFamily="18" charset="0"/>
            </a:endParaRPr>
          </a:p>
          <a:p>
            <a:pPr marL="269875" lvl="0" indent="-269875" algn="just">
              <a:lnSpc>
                <a:spcPct val="107000"/>
              </a:lnSpc>
              <a:spcAft>
                <a:spcPts val="800"/>
              </a:spcAft>
              <a:buClr>
                <a:srgbClr val="3660AC"/>
              </a:buClr>
              <a:buFont typeface="Wingdings" panose="05000000000000000000" pitchFamily="2" charset="2"/>
              <a:buChar char="v"/>
            </a:pPr>
            <a:r>
              <a:rPr lang="es-ES" sz="2200" b="1" kern="100" dirty="0">
                <a:cs typeface="Times New Roman" panose="02020603050405020304" pitchFamily="18" charset="0"/>
              </a:rPr>
              <a:t>En España: 2.991.881 ha certificadas de producción ecológica (12,51% SAU).</a:t>
            </a:r>
          </a:p>
          <a:p>
            <a:pPr marL="269875" indent="-269875" algn="just">
              <a:lnSpc>
                <a:spcPct val="107000"/>
              </a:lnSpc>
              <a:spcAft>
                <a:spcPts val="800"/>
              </a:spcAft>
              <a:buClr>
                <a:srgbClr val="3660AC"/>
              </a:buClr>
              <a:buFont typeface="Wingdings" panose="05000000000000000000" pitchFamily="2" charset="2"/>
              <a:buChar char="v"/>
            </a:pPr>
            <a:r>
              <a:rPr lang="es-ES" sz="2200" b="1" kern="100" dirty="0">
                <a:cs typeface="Times New Roman" panose="02020603050405020304" pitchFamily="18" charset="0"/>
              </a:rPr>
              <a:t>España es el primer país en superficie ecológica de Europa.</a:t>
            </a:r>
          </a:p>
          <a:p>
            <a:pPr lvl="0" algn="just">
              <a:lnSpc>
                <a:spcPct val="107000"/>
              </a:lnSpc>
              <a:spcAft>
                <a:spcPts val="800"/>
              </a:spcAft>
              <a:buClr>
                <a:srgbClr val="3660AC"/>
              </a:buClr>
            </a:pPr>
            <a:endParaRPr lang="es-ES" sz="2200" b="1" kern="100" dirty="0">
              <a:cs typeface="Times New Roman" panose="02020603050405020304" pitchFamily="18" charset="0"/>
            </a:endParaRPr>
          </a:p>
          <a:p>
            <a:pPr marL="342900" lvl="0" indent="-342900" algn="ctr">
              <a:lnSpc>
                <a:spcPct val="107000"/>
              </a:lnSpc>
              <a:spcAft>
                <a:spcPts val="800"/>
              </a:spcAft>
              <a:buFont typeface="Wingdings" panose="05000000000000000000" pitchFamily="2" charset="2"/>
              <a:buChar char="§"/>
            </a:pPr>
            <a:endParaRPr lang="es-ES" sz="2400" kern="100" dirty="0">
              <a:cs typeface="Times New Roman" panose="02020603050405020304" pitchFamily="18" charset="0"/>
            </a:endParaRPr>
          </a:p>
          <a:p>
            <a:pPr marL="342900" lvl="0" indent="-342900" algn="ctr">
              <a:lnSpc>
                <a:spcPct val="107000"/>
              </a:lnSpc>
              <a:spcAft>
                <a:spcPts val="800"/>
              </a:spcAft>
              <a:buFont typeface="Wingdings" panose="05000000000000000000" pitchFamily="2" charset="2"/>
              <a:buChar char="§"/>
            </a:pPr>
            <a:endParaRPr lang="es-ES" sz="2400" kern="100" dirty="0">
              <a:cs typeface="Times New Roman" panose="02020603050405020304" pitchFamily="18" charset="0"/>
            </a:endParaRPr>
          </a:p>
          <a:p>
            <a:pPr lvl="0" algn="ctr">
              <a:lnSpc>
                <a:spcPct val="107000"/>
              </a:lnSpc>
              <a:spcAft>
                <a:spcPts val="800"/>
              </a:spcAft>
            </a:pPr>
            <a:endParaRPr lang="es-ES" sz="2400" kern="100" dirty="0">
              <a:cs typeface="Times New Roman" panose="02020603050405020304" pitchFamily="18" charset="0"/>
            </a:endParaRPr>
          </a:p>
          <a:p>
            <a:pPr lvl="0" algn="ctr">
              <a:lnSpc>
                <a:spcPct val="107000"/>
              </a:lnSpc>
              <a:spcAft>
                <a:spcPts val="800"/>
              </a:spcAft>
            </a:pPr>
            <a:endParaRPr lang="es-ES" sz="2400" kern="100" dirty="0">
              <a:cs typeface="Times New Roman" panose="02020603050405020304" pitchFamily="18" charset="0"/>
            </a:endParaRPr>
          </a:p>
        </p:txBody>
      </p:sp>
      <p:pic>
        <p:nvPicPr>
          <p:cNvPr id="2" name="Imagen 1" descr="Texto&#10;&#10;Descripción generada automáticamente">
            <a:extLst>
              <a:ext uri="{FF2B5EF4-FFF2-40B4-BE49-F238E27FC236}">
                <a16:creationId xmlns:a16="http://schemas.microsoft.com/office/drawing/2014/main" id="{B76ECB14-7FC5-8DDF-B28B-02BD4FA9E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319789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E7417-2812-D544-1834-F62B352AE4B8}"/>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977AE624-9746-5D5C-E9F5-3C8820F4C77C}"/>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B67558F2-E27E-BCE6-198F-7C5261CC0603}"/>
              </a:ext>
            </a:extLst>
          </p:cNvPr>
          <p:cNvPicPr>
            <a:picLocks noChangeAspect="1"/>
          </p:cNvPicPr>
          <p:nvPr/>
        </p:nvPicPr>
        <p:blipFill>
          <a:blip r:embed="rId3"/>
          <a:stretch>
            <a:fillRect/>
          </a:stretch>
        </p:blipFill>
        <p:spPr>
          <a:xfrm>
            <a:off x="0" y="0"/>
            <a:ext cx="12204000" cy="133875"/>
          </a:xfrm>
          <a:prstGeom prst="rect">
            <a:avLst/>
          </a:prstGeom>
        </p:spPr>
      </p:pic>
      <p:pic>
        <p:nvPicPr>
          <p:cNvPr id="11" name="Imagen 10" descr="Texto&#10;&#10;Descripción generada automáticamente">
            <a:extLst>
              <a:ext uri="{FF2B5EF4-FFF2-40B4-BE49-F238E27FC236}">
                <a16:creationId xmlns:a16="http://schemas.microsoft.com/office/drawing/2014/main" id="{1422AD0E-8BE5-55E3-7851-80929CF9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
        <p:nvSpPr>
          <p:cNvPr id="5" name="Título 1">
            <a:extLst>
              <a:ext uri="{FF2B5EF4-FFF2-40B4-BE49-F238E27FC236}">
                <a16:creationId xmlns:a16="http://schemas.microsoft.com/office/drawing/2014/main" id="{637F4C0D-14D7-3B6B-B27F-93C2A997789A}"/>
              </a:ext>
            </a:extLst>
          </p:cNvPr>
          <p:cNvSpPr>
            <a:spLocks noGrp="1"/>
          </p:cNvSpPr>
          <p:nvPr>
            <p:ph type="title"/>
          </p:nvPr>
        </p:nvSpPr>
        <p:spPr>
          <a:xfrm>
            <a:off x="138296" y="176512"/>
            <a:ext cx="8907966" cy="1325563"/>
          </a:xfrm>
        </p:spPr>
        <p:txBody>
          <a:bodyPr/>
          <a:lstStyle/>
          <a:p>
            <a:r>
              <a:rPr lang="es-ES" sz="4400" b="1" dirty="0">
                <a:solidFill>
                  <a:schemeClr val="accent1">
                    <a:lumMod val="75000"/>
                  </a:schemeClr>
                </a:solidFill>
                <a:latin typeface="+mn-lt"/>
              </a:rPr>
              <a:t>Datos generales sector agrario y ganadero español 2024</a:t>
            </a:r>
          </a:p>
        </p:txBody>
      </p:sp>
      <p:sp>
        <p:nvSpPr>
          <p:cNvPr id="3" name="CuadroTexto 2">
            <a:extLst>
              <a:ext uri="{FF2B5EF4-FFF2-40B4-BE49-F238E27FC236}">
                <a16:creationId xmlns:a16="http://schemas.microsoft.com/office/drawing/2014/main" id="{37187E6E-3414-ABC7-87EC-200078A24621}"/>
              </a:ext>
            </a:extLst>
          </p:cNvPr>
          <p:cNvSpPr txBox="1"/>
          <p:nvPr/>
        </p:nvSpPr>
        <p:spPr>
          <a:xfrm>
            <a:off x="1117431" y="1713531"/>
            <a:ext cx="9694258" cy="3323987"/>
          </a:xfrm>
          <a:prstGeom prst="rect">
            <a:avLst/>
          </a:prstGeom>
          <a:noFill/>
        </p:spPr>
        <p:txBody>
          <a:bodyPr wrap="square">
            <a:spAutoFit/>
          </a:bodyPr>
          <a:lstStyle/>
          <a:p>
            <a:pPr marL="285750" indent="-285750">
              <a:buFont typeface="Arial" panose="020B0604020202020204" pitchFamily="34" charset="0"/>
              <a:buChar char="•"/>
            </a:pPr>
            <a:r>
              <a:rPr lang="es-ES" sz="2000" b="1" dirty="0"/>
              <a:t>Valor Añadido Bruto del sector primario, 40.412 millones de € </a:t>
            </a:r>
            <a:r>
              <a:rPr lang="es-ES" sz="2000" dirty="0"/>
              <a:t>en 2024 (+7,9% con respecto a 2023)                       </a:t>
            </a:r>
            <a:r>
              <a:rPr lang="es-ES" sz="2000" b="1" dirty="0"/>
              <a:t>2,5% PIB</a:t>
            </a:r>
          </a:p>
          <a:p>
            <a:endParaRPr lang="es-ES" b="1" dirty="0"/>
          </a:p>
          <a:p>
            <a:pPr marL="285750" indent="-285750">
              <a:buFont typeface="Arial" panose="020B0604020202020204" pitchFamily="34" charset="0"/>
              <a:buChar char="•"/>
            </a:pPr>
            <a:r>
              <a:rPr lang="es-ES" sz="2000" b="1" dirty="0"/>
              <a:t>752.100 puestos de empleo </a:t>
            </a:r>
            <a:r>
              <a:rPr lang="es-ES" sz="2000" dirty="0"/>
              <a:t>generados por el sector primario        </a:t>
            </a:r>
            <a:r>
              <a:rPr lang="es-ES" sz="2000" b="1" dirty="0"/>
              <a:t>3,5 % ocupados </a:t>
            </a:r>
            <a:r>
              <a:rPr lang="es-ES" sz="2000" dirty="0"/>
              <a:t>España </a:t>
            </a:r>
          </a:p>
          <a:p>
            <a:endParaRPr lang="es-ES" sz="2000" dirty="0"/>
          </a:p>
          <a:p>
            <a:pPr marL="285750" indent="-285750">
              <a:buFont typeface="Arial" panose="020B0604020202020204" pitchFamily="34" charset="0"/>
              <a:buChar char="•"/>
            </a:pPr>
            <a:r>
              <a:rPr lang="es-ES" sz="2000" b="1" dirty="0"/>
              <a:t>Valor económico del conjunto de la producción vegetal y animal </a:t>
            </a:r>
            <a:r>
              <a:rPr lang="es-ES" sz="2000" dirty="0"/>
              <a:t>en España, </a:t>
            </a:r>
            <a:r>
              <a:rPr lang="es-ES" sz="2000" b="1" dirty="0"/>
              <a:t>68.430 M€ </a:t>
            </a:r>
            <a:r>
              <a:rPr lang="es-ES" sz="2000" dirty="0"/>
              <a:t>en 2024 		España es el 4º país de la UE-27</a:t>
            </a:r>
            <a:endParaRPr lang="es-ES" sz="2000" b="1" dirty="0"/>
          </a:p>
          <a:p>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sp>
        <p:nvSpPr>
          <p:cNvPr id="4" name="Flecha: a la derecha 3">
            <a:extLst>
              <a:ext uri="{FF2B5EF4-FFF2-40B4-BE49-F238E27FC236}">
                <a16:creationId xmlns:a16="http://schemas.microsoft.com/office/drawing/2014/main" id="{01B7D73F-E239-115A-BFD5-AEC3FB48A685}"/>
              </a:ext>
            </a:extLst>
          </p:cNvPr>
          <p:cNvSpPr/>
          <p:nvPr/>
        </p:nvSpPr>
        <p:spPr>
          <a:xfrm>
            <a:off x="3268816" y="2123896"/>
            <a:ext cx="1003413" cy="178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84404A3D-D3BD-D902-0E64-E594F9FCE9B3}"/>
              </a:ext>
            </a:extLst>
          </p:cNvPr>
          <p:cNvSpPr/>
          <p:nvPr/>
        </p:nvSpPr>
        <p:spPr>
          <a:xfrm>
            <a:off x="4313438" y="2059161"/>
            <a:ext cx="1472751" cy="30749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 la derecha 6">
            <a:extLst>
              <a:ext uri="{FF2B5EF4-FFF2-40B4-BE49-F238E27FC236}">
                <a16:creationId xmlns:a16="http://schemas.microsoft.com/office/drawing/2014/main" id="{0F98F4C0-D213-F670-4906-B34756CFF878}"/>
              </a:ext>
            </a:extLst>
          </p:cNvPr>
          <p:cNvSpPr/>
          <p:nvPr/>
        </p:nvSpPr>
        <p:spPr>
          <a:xfrm>
            <a:off x="7847277" y="2727336"/>
            <a:ext cx="353174" cy="178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688839D8-3639-00A0-0CEF-30991656AEB0}"/>
              </a:ext>
            </a:extLst>
          </p:cNvPr>
          <p:cNvSpPr/>
          <p:nvPr/>
        </p:nvSpPr>
        <p:spPr>
          <a:xfrm>
            <a:off x="8242149" y="2662599"/>
            <a:ext cx="2584183" cy="30749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23E9A5A0-DD6B-39F4-731A-A87FDBF87287}"/>
              </a:ext>
            </a:extLst>
          </p:cNvPr>
          <p:cNvSpPr/>
          <p:nvPr/>
        </p:nvSpPr>
        <p:spPr>
          <a:xfrm>
            <a:off x="2442293" y="3625724"/>
            <a:ext cx="1248258" cy="178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32A5968D-F464-806A-D23E-BC7123DC797A}"/>
              </a:ext>
            </a:extLst>
          </p:cNvPr>
          <p:cNvSpPr/>
          <p:nvPr/>
        </p:nvSpPr>
        <p:spPr>
          <a:xfrm>
            <a:off x="3816850" y="3537158"/>
            <a:ext cx="3457161" cy="45604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41920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5FE4-1351-D90F-2E2F-649BBF6AA1AE}"/>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3840281C-A064-94AF-47FD-66D848B8AD71}"/>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3933883E-75DD-280D-2F3D-2A4E31036792}"/>
              </a:ext>
            </a:extLst>
          </p:cNvPr>
          <p:cNvPicPr>
            <a:picLocks noChangeAspect="1"/>
          </p:cNvPicPr>
          <p:nvPr/>
        </p:nvPicPr>
        <p:blipFill>
          <a:blip r:embed="rId3"/>
          <a:stretch>
            <a:fillRect/>
          </a:stretch>
        </p:blipFill>
        <p:spPr>
          <a:xfrm>
            <a:off x="0" y="0"/>
            <a:ext cx="12204000" cy="133875"/>
          </a:xfrm>
          <a:prstGeom prst="rect">
            <a:avLst/>
          </a:prstGeom>
        </p:spPr>
      </p:pic>
      <p:sp>
        <p:nvSpPr>
          <p:cNvPr id="3" name="CuadroTexto 2">
            <a:extLst>
              <a:ext uri="{FF2B5EF4-FFF2-40B4-BE49-F238E27FC236}">
                <a16:creationId xmlns:a16="http://schemas.microsoft.com/office/drawing/2014/main" id="{7B5F1181-B442-B25D-0455-627687C6C630}"/>
              </a:ext>
            </a:extLst>
          </p:cNvPr>
          <p:cNvSpPr txBox="1"/>
          <p:nvPr/>
        </p:nvSpPr>
        <p:spPr>
          <a:xfrm>
            <a:off x="2521012" y="509310"/>
            <a:ext cx="7184278" cy="49499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defPPr>
              <a:defRPr lang="es-ES"/>
            </a:defPPr>
            <a:lvl1pPr marR="0" lvl="0" indent="0" algn="ctr" fontAlgn="auto">
              <a:lnSpc>
                <a:spcPct val="100000"/>
              </a:lnSpc>
              <a:spcBef>
                <a:spcPct val="0"/>
              </a:spcBef>
              <a:spcAft>
                <a:spcPts val="0"/>
              </a:spcAft>
              <a:buClrTx/>
              <a:buSzTx/>
              <a:buFontTx/>
              <a:buNone/>
              <a:tabLst/>
              <a:defRPr kumimoji="0" sz="2400" b="1" i="0" u="none" strike="noStrike" cap="none" spc="-5" normalizeH="0" baseline="0">
                <a:ln>
                  <a:noFill/>
                </a:ln>
                <a:solidFill>
                  <a:prstClr val="black"/>
                </a:solidFill>
                <a:effectLst/>
                <a:uLnTx/>
                <a:uFillTx/>
                <a:ea typeface="+mj-ea"/>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solidFill>
                  <a:schemeClr val="accent1">
                    <a:lumMod val="75000"/>
                  </a:schemeClr>
                </a:solidFill>
              </a:rPr>
              <a:t>UNA PAC MEDIOAMBIENTALMENTE MÁS SOSTENIBLE</a:t>
            </a:r>
          </a:p>
        </p:txBody>
      </p:sp>
      <p:sp>
        <p:nvSpPr>
          <p:cNvPr id="7" name="CuadroTexto 6">
            <a:extLst>
              <a:ext uri="{FF2B5EF4-FFF2-40B4-BE49-F238E27FC236}">
                <a16:creationId xmlns:a16="http://schemas.microsoft.com/office/drawing/2014/main" id="{5149A276-4C50-33E4-2DA0-1CE220B5F404}"/>
              </a:ext>
            </a:extLst>
          </p:cNvPr>
          <p:cNvSpPr txBox="1"/>
          <p:nvPr/>
        </p:nvSpPr>
        <p:spPr>
          <a:xfrm>
            <a:off x="255958" y="1362719"/>
            <a:ext cx="4988560" cy="1256352"/>
          </a:xfrm>
          <a:prstGeom prst="rect">
            <a:avLst/>
          </a:prstGeom>
          <a:solidFill>
            <a:schemeClr val="accent1">
              <a:lumMod val="20000"/>
              <a:lumOff val="80000"/>
            </a:schemeClr>
          </a:solidFill>
          <a:ln>
            <a:solidFill>
              <a:schemeClr val="tx1">
                <a:lumMod val="65000"/>
                <a:lumOff val="35000"/>
              </a:schemeClr>
            </a:solidFill>
          </a:ln>
        </p:spPr>
        <p:txBody>
          <a:bodyPr vert="horz" lIns="91440" tIns="45720" rIns="91440" bIns="45720" rtlCol="0" anchor="ctr">
            <a:noAutofit/>
          </a:bodyPr>
          <a:lstStyle>
            <a:defPPr>
              <a:defRPr lang="es-ES"/>
            </a:defPPr>
            <a:lvl1pPr marR="0" lvl="0" indent="0" algn="ctr" fontAlgn="auto">
              <a:lnSpc>
                <a:spcPct val="100000"/>
              </a:lnSpc>
              <a:spcBef>
                <a:spcPct val="0"/>
              </a:spcBef>
              <a:spcAft>
                <a:spcPts val="0"/>
              </a:spcAft>
              <a:buClrTx/>
              <a:buSzTx/>
              <a:buFontTx/>
              <a:buNone/>
              <a:tabLst/>
              <a:defRPr kumimoji="0" sz="2400" b="1" i="0" u="none" strike="noStrike" cap="none" spc="-5" normalizeH="0" baseline="0">
                <a:ln>
                  <a:noFill/>
                </a:ln>
                <a:solidFill>
                  <a:prstClr val="black"/>
                </a:solidFill>
                <a:effectLst/>
                <a:uLnTx/>
                <a:uFillTx/>
                <a:ea typeface="+mj-ea"/>
                <a:cs typeface="Arial"/>
              </a:defRPr>
            </a:lvl1pPr>
          </a:lstStyle>
          <a:p>
            <a:r>
              <a:rPr lang="es-ES" dirty="0"/>
              <a:t>Amplia acogida ecorregímenes:</a:t>
            </a:r>
          </a:p>
          <a:p>
            <a:pPr marL="342900" indent="-342900">
              <a:buFont typeface="Arial" panose="020B0604020202020204" pitchFamily="34" charset="0"/>
              <a:buChar char="•"/>
            </a:pPr>
            <a:r>
              <a:rPr lang="es-ES_tradnl" sz="2000" dirty="0"/>
              <a:t>19,1 millones de hectáreas en 2023</a:t>
            </a:r>
          </a:p>
          <a:p>
            <a:pPr marL="342900" indent="-342900">
              <a:buFont typeface="Arial" panose="020B0604020202020204" pitchFamily="34" charset="0"/>
              <a:buChar char="•"/>
            </a:pPr>
            <a:r>
              <a:rPr lang="es-ES_tradnl" sz="2000" dirty="0"/>
              <a:t>19,2 millones de hectáreas en 2024</a:t>
            </a:r>
          </a:p>
        </p:txBody>
      </p:sp>
      <p:sp>
        <p:nvSpPr>
          <p:cNvPr id="9" name="CuadroTexto 8">
            <a:extLst>
              <a:ext uri="{FF2B5EF4-FFF2-40B4-BE49-F238E27FC236}">
                <a16:creationId xmlns:a16="http://schemas.microsoft.com/office/drawing/2014/main" id="{5483044E-C695-52C5-D0E5-1283570649E7}"/>
              </a:ext>
            </a:extLst>
          </p:cNvPr>
          <p:cNvSpPr txBox="1"/>
          <p:nvPr/>
        </p:nvSpPr>
        <p:spPr>
          <a:xfrm>
            <a:off x="6190006" y="1362719"/>
            <a:ext cx="5268952" cy="1256352"/>
          </a:xfrm>
          <a:prstGeom prst="rect">
            <a:avLst/>
          </a:prstGeom>
          <a:solidFill>
            <a:schemeClr val="accent1">
              <a:lumMod val="20000"/>
              <a:lumOff val="80000"/>
            </a:schemeClr>
          </a:solidFill>
          <a:ln>
            <a:solidFill>
              <a:schemeClr val="tx1">
                <a:lumMod val="65000"/>
                <a:lumOff val="35000"/>
              </a:schemeClr>
            </a:solidFill>
          </a:ln>
        </p:spPr>
        <p:txBody>
          <a:bodyPr vert="horz" lIns="91440" tIns="45720" rIns="91440" bIns="45720" rtlCol="0" anchor="ctr">
            <a:noAutofit/>
          </a:bodyPr>
          <a:lstStyle>
            <a:defPPr>
              <a:defRPr lang="es-ES"/>
            </a:defPPr>
            <a:lvl1pPr marR="0" lvl="0" indent="0" algn="ctr" fontAlgn="auto">
              <a:lnSpc>
                <a:spcPct val="100000"/>
              </a:lnSpc>
              <a:spcBef>
                <a:spcPct val="0"/>
              </a:spcBef>
              <a:spcAft>
                <a:spcPts val="0"/>
              </a:spcAft>
              <a:buClrTx/>
              <a:buSzTx/>
              <a:buFontTx/>
              <a:buNone/>
              <a:tabLst/>
              <a:defRPr kumimoji="0" sz="2400" b="1" i="0" u="none" strike="noStrike" cap="none" spc="-5" normalizeH="0" baseline="0">
                <a:ln>
                  <a:noFill/>
                </a:ln>
                <a:solidFill>
                  <a:prstClr val="black"/>
                </a:solidFill>
                <a:effectLst/>
                <a:uLnTx/>
                <a:uFillTx/>
                <a:ea typeface="+mj-ea"/>
                <a:cs typeface="Arial"/>
              </a:defRPr>
            </a:lvl1pPr>
          </a:lstStyle>
          <a:p>
            <a:r>
              <a:rPr lang="es-ES_tradnl" dirty="0"/>
              <a:t>3 de cada 4 titulares que ha solicitado ayudas directas se ha acogido a algún ecorrégimen</a:t>
            </a:r>
          </a:p>
        </p:txBody>
      </p:sp>
      <p:graphicFrame>
        <p:nvGraphicFramePr>
          <p:cNvPr id="13" name="Gráfico 12">
            <a:extLst>
              <a:ext uri="{FF2B5EF4-FFF2-40B4-BE49-F238E27FC236}">
                <a16:creationId xmlns:a16="http://schemas.microsoft.com/office/drawing/2014/main" id="{FC7F1813-235C-FB8A-22E1-4357EDF45D5D}"/>
              </a:ext>
            </a:extLst>
          </p:cNvPr>
          <p:cNvGraphicFramePr>
            <a:graphicFrameLocks/>
          </p:cNvGraphicFramePr>
          <p:nvPr>
            <p:extLst>
              <p:ext uri="{D42A27DB-BD31-4B8C-83A1-F6EECF244321}">
                <p14:modId xmlns:p14="http://schemas.microsoft.com/office/powerpoint/2010/main" val="3618764837"/>
              </p:ext>
            </p:extLst>
          </p:nvPr>
        </p:nvGraphicFramePr>
        <p:xfrm>
          <a:off x="1985062" y="3018928"/>
          <a:ext cx="8587688" cy="3457215"/>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n 3" descr="Texto&#10;&#10;Descripción generada automáticamente">
            <a:extLst>
              <a:ext uri="{FF2B5EF4-FFF2-40B4-BE49-F238E27FC236}">
                <a16:creationId xmlns:a16="http://schemas.microsoft.com/office/drawing/2014/main" id="{875F637F-E7E8-D1A4-5F5D-DE55FF220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76623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B1CE4-A9B6-4614-6993-67F1865AC5A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88437EE-80DD-BCD8-315F-048B6C102D73}"/>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1F3AA2DA-0B88-9547-A388-E17AFFDD5B90}"/>
              </a:ext>
            </a:extLst>
          </p:cNvPr>
          <p:cNvPicPr>
            <a:picLocks noChangeAspect="1"/>
          </p:cNvPicPr>
          <p:nvPr/>
        </p:nvPicPr>
        <p:blipFill>
          <a:blip r:embed="rId3"/>
          <a:stretch>
            <a:fillRect/>
          </a:stretch>
        </p:blipFill>
        <p:spPr>
          <a:xfrm>
            <a:off x="0" y="0"/>
            <a:ext cx="12204000" cy="133875"/>
          </a:xfrm>
          <a:prstGeom prst="rect">
            <a:avLst/>
          </a:prstGeom>
        </p:spPr>
      </p:pic>
      <p:sp>
        <p:nvSpPr>
          <p:cNvPr id="9" name="CuadroTexto 8">
            <a:extLst>
              <a:ext uri="{FF2B5EF4-FFF2-40B4-BE49-F238E27FC236}">
                <a16:creationId xmlns:a16="http://schemas.microsoft.com/office/drawing/2014/main" id="{75FC626F-5E15-90C1-19A7-6A50798CDE5E}"/>
              </a:ext>
            </a:extLst>
          </p:cNvPr>
          <p:cNvSpPr txBox="1"/>
          <p:nvPr/>
        </p:nvSpPr>
        <p:spPr>
          <a:xfrm>
            <a:off x="2489468" y="840733"/>
            <a:ext cx="7184278" cy="49499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defPPr>
              <a:defRPr lang="es-ES"/>
            </a:defPPr>
            <a:lvl1pPr marR="0" lvl="0" indent="0" algn="ctr" fontAlgn="auto">
              <a:lnSpc>
                <a:spcPct val="100000"/>
              </a:lnSpc>
              <a:spcBef>
                <a:spcPct val="0"/>
              </a:spcBef>
              <a:spcAft>
                <a:spcPts val="0"/>
              </a:spcAft>
              <a:buClrTx/>
              <a:buSzTx/>
              <a:buFontTx/>
              <a:buNone/>
              <a:tabLst/>
              <a:defRPr kumimoji="0" sz="2400" b="1" i="0" u="none" strike="noStrike" cap="none" spc="-5" normalizeH="0" baseline="0">
                <a:ln>
                  <a:noFill/>
                </a:ln>
                <a:solidFill>
                  <a:prstClr val="black"/>
                </a:solidFill>
                <a:effectLst/>
                <a:uLnTx/>
                <a:uFillTx/>
                <a:ea typeface="+mj-ea"/>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solidFill>
                  <a:schemeClr val="accent1">
                    <a:lumMod val="75000"/>
                  </a:schemeClr>
                </a:solidFill>
              </a:rPr>
              <a:t>UNA PAC MEDIOAMBIENTALMENTE MÁS SOSTENIBLE</a:t>
            </a:r>
          </a:p>
        </p:txBody>
      </p:sp>
      <p:graphicFrame>
        <p:nvGraphicFramePr>
          <p:cNvPr id="13" name="Diagrama 12">
            <a:extLst>
              <a:ext uri="{FF2B5EF4-FFF2-40B4-BE49-F238E27FC236}">
                <a16:creationId xmlns:a16="http://schemas.microsoft.com/office/drawing/2014/main" id="{9F947ECE-63E6-3F29-9EBB-79A35A036BE0}"/>
              </a:ext>
            </a:extLst>
          </p:cNvPr>
          <p:cNvGraphicFramePr/>
          <p:nvPr/>
        </p:nvGraphicFramePr>
        <p:xfrm>
          <a:off x="-40652" y="1837765"/>
          <a:ext cx="5374652" cy="3881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Gráfico 13">
            <a:extLst>
              <a:ext uri="{FF2B5EF4-FFF2-40B4-BE49-F238E27FC236}">
                <a16:creationId xmlns:a16="http://schemas.microsoft.com/office/drawing/2014/main" id="{6EF26B3B-AE45-F052-2E14-A2625991EC8E}"/>
              </a:ext>
            </a:extLst>
          </p:cNvPr>
          <p:cNvGraphicFramePr>
            <a:graphicFrameLocks/>
          </p:cNvGraphicFramePr>
          <p:nvPr>
            <p:extLst>
              <p:ext uri="{D42A27DB-BD31-4B8C-83A1-F6EECF244321}">
                <p14:modId xmlns:p14="http://schemas.microsoft.com/office/powerpoint/2010/main" val="3189030247"/>
              </p:ext>
            </p:extLst>
          </p:nvPr>
        </p:nvGraphicFramePr>
        <p:xfrm>
          <a:off x="5334000" y="1837764"/>
          <a:ext cx="6369201" cy="4179503"/>
        </p:xfrm>
        <a:graphic>
          <a:graphicData uri="http://schemas.openxmlformats.org/drawingml/2006/chart">
            <c:chart xmlns:c="http://schemas.openxmlformats.org/drawingml/2006/chart" xmlns:r="http://schemas.openxmlformats.org/officeDocument/2006/relationships" r:id="rId9"/>
          </a:graphicData>
        </a:graphic>
      </p:graphicFrame>
      <p:pic>
        <p:nvPicPr>
          <p:cNvPr id="2" name="Imagen 1" descr="Texto&#10;&#10;Descripción generada automáticamente">
            <a:extLst>
              <a:ext uri="{FF2B5EF4-FFF2-40B4-BE49-F238E27FC236}">
                <a16:creationId xmlns:a16="http://schemas.microsoft.com/office/drawing/2014/main" id="{0594D3C5-6C28-7E91-D7E5-6C1B3A6E04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400134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F424C1-E483-B640-B6DC-35B39DDD414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133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4992-9958-FBFD-015B-E6B1ABC47827}"/>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D387204-DD41-1E3D-7A0E-9EA8F8E5AE52}"/>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949E7826-00EB-0EBB-973E-0FCE2C4893D2}"/>
              </a:ext>
            </a:extLst>
          </p:cNvPr>
          <p:cNvPicPr>
            <a:picLocks noChangeAspect="1"/>
          </p:cNvPicPr>
          <p:nvPr/>
        </p:nvPicPr>
        <p:blipFill>
          <a:blip r:embed="rId3"/>
          <a:stretch>
            <a:fillRect/>
          </a:stretch>
        </p:blipFill>
        <p:spPr>
          <a:xfrm>
            <a:off x="0" y="0"/>
            <a:ext cx="12204000" cy="133875"/>
          </a:xfrm>
          <a:prstGeom prst="rect">
            <a:avLst/>
          </a:prstGeom>
        </p:spPr>
      </p:pic>
      <p:sp>
        <p:nvSpPr>
          <p:cNvPr id="5" name="Título 1">
            <a:extLst>
              <a:ext uri="{FF2B5EF4-FFF2-40B4-BE49-F238E27FC236}">
                <a16:creationId xmlns:a16="http://schemas.microsoft.com/office/drawing/2014/main" id="{EB175A32-C226-35A4-1BF8-AFE66E36E68A}"/>
              </a:ext>
            </a:extLst>
          </p:cNvPr>
          <p:cNvSpPr>
            <a:spLocks noGrp="1"/>
          </p:cNvSpPr>
          <p:nvPr>
            <p:ph type="title"/>
          </p:nvPr>
        </p:nvSpPr>
        <p:spPr>
          <a:xfrm>
            <a:off x="138296" y="176512"/>
            <a:ext cx="8907966" cy="1325563"/>
          </a:xfrm>
        </p:spPr>
        <p:txBody>
          <a:bodyPr/>
          <a:lstStyle/>
          <a:p>
            <a:r>
              <a:rPr lang="es-ES" sz="4400" b="1" dirty="0">
                <a:solidFill>
                  <a:schemeClr val="accent1">
                    <a:lumMod val="75000"/>
                  </a:schemeClr>
                </a:solidFill>
                <a:latin typeface="+mn-lt"/>
              </a:rPr>
              <a:t>Datos generales sector agrario y ganadero español 2024</a:t>
            </a:r>
          </a:p>
        </p:txBody>
      </p:sp>
      <p:sp>
        <p:nvSpPr>
          <p:cNvPr id="16" name="CuadroTexto 15">
            <a:extLst>
              <a:ext uri="{FF2B5EF4-FFF2-40B4-BE49-F238E27FC236}">
                <a16:creationId xmlns:a16="http://schemas.microsoft.com/office/drawing/2014/main" id="{25EE1FEE-FE9C-F491-BBF4-8A38F23B8EFB}"/>
              </a:ext>
            </a:extLst>
          </p:cNvPr>
          <p:cNvSpPr txBox="1"/>
          <p:nvPr/>
        </p:nvSpPr>
        <p:spPr>
          <a:xfrm>
            <a:off x="138297" y="1941581"/>
            <a:ext cx="6072004" cy="4401205"/>
          </a:xfrm>
          <a:prstGeom prst="rect">
            <a:avLst/>
          </a:prstGeom>
          <a:noFill/>
        </p:spPr>
        <p:txBody>
          <a:bodyPr wrap="square">
            <a:spAutoFit/>
          </a:bodyPr>
          <a:lstStyle/>
          <a:p>
            <a:pPr marL="285750" indent="-285750">
              <a:buFont typeface="Arial" panose="020B0604020202020204" pitchFamily="34" charset="0"/>
              <a:buChar char="•"/>
            </a:pPr>
            <a:r>
              <a:rPr lang="es-ES" sz="2000" dirty="0"/>
              <a:t>El </a:t>
            </a:r>
            <a:r>
              <a:rPr lang="es-ES" sz="2000" b="1" dirty="0"/>
              <a:t>saldo total del sector agroalimentario es positivo </a:t>
            </a:r>
            <a:r>
              <a:rPr lang="es-ES" sz="2000" dirty="0"/>
              <a:t>y presenta una evolución similar a la del saldo con nuestros socios comunitarios de la UE27.</a:t>
            </a:r>
          </a:p>
          <a:p>
            <a:pPr marL="285750" indent="-285750">
              <a:buFont typeface="Arial" panose="020B0604020202020204" pitchFamily="34" charset="0"/>
              <a:buChar char="•"/>
            </a:pPr>
            <a:endParaRPr lang="es-ES" sz="2000" dirty="0"/>
          </a:p>
          <a:p>
            <a:pPr marL="285750" indent="-285750">
              <a:buFont typeface="Arial" panose="020B0604020202020204" pitchFamily="34" charset="0"/>
              <a:buChar char="•"/>
            </a:pPr>
            <a:r>
              <a:rPr lang="es-ES" sz="2000" b="1" dirty="0"/>
              <a:t>Carácter eminentemente exportador</a:t>
            </a:r>
            <a:endParaRPr lang="es-ES" sz="2000" dirty="0"/>
          </a:p>
          <a:p>
            <a:pPr marL="285750" indent="-285750">
              <a:buFont typeface="Arial" panose="020B0604020202020204" pitchFamily="34" charset="0"/>
              <a:buChar char="•"/>
            </a:pPr>
            <a:endParaRPr lang="es-ES" sz="2000" dirty="0"/>
          </a:p>
          <a:p>
            <a:pPr marL="285750" indent="-285750">
              <a:buFont typeface="Arial" panose="020B0604020202020204" pitchFamily="34" charset="0"/>
              <a:buChar char="•"/>
            </a:pPr>
            <a:r>
              <a:rPr lang="es-ES" sz="2000" dirty="0"/>
              <a:t>El </a:t>
            </a:r>
            <a:r>
              <a:rPr lang="es-ES" sz="2000" b="1" dirty="0"/>
              <a:t>saldo comercial agroalimentario ha sido de 19.232 M€ en 2024</a:t>
            </a:r>
            <a:r>
              <a:rPr lang="es-ES" sz="2000" dirty="0"/>
              <a:t>, con un aumento del 21% respecto a 2023, debido al aumento del saldo con los países UE27 (+4,1%) y con los países terceros (+9,5%)</a:t>
            </a:r>
          </a:p>
          <a:p>
            <a:pPr marL="285750" indent="-285750">
              <a:buFont typeface="Arial" panose="020B0604020202020204" pitchFamily="34" charset="0"/>
              <a:buChar char="•"/>
            </a:pPr>
            <a:endParaRPr lang="es-ES" sz="2000" dirty="0"/>
          </a:p>
          <a:p>
            <a:pPr marL="285750" indent="-285750">
              <a:buFont typeface="Arial" panose="020B0604020202020204" pitchFamily="34" charset="0"/>
              <a:buChar char="•"/>
            </a:pPr>
            <a:r>
              <a:rPr lang="es-ES" sz="2000" b="1" dirty="0"/>
              <a:t>Respecto a 2018 </a:t>
            </a:r>
            <a:r>
              <a:rPr lang="es-ES" sz="2000" dirty="0"/>
              <a:t>las exportaciones agroalimentarias han crecido un </a:t>
            </a:r>
            <a:r>
              <a:rPr lang="es-ES" sz="2000" b="1" dirty="0"/>
              <a:t>+55% </a:t>
            </a:r>
            <a:r>
              <a:rPr lang="es-ES" sz="2000" dirty="0"/>
              <a:t>y un </a:t>
            </a:r>
            <a:r>
              <a:rPr lang="es-ES" sz="2000" b="1" dirty="0"/>
              <a:t>+77% desde 2015</a:t>
            </a:r>
            <a:r>
              <a:rPr lang="es-ES" sz="2000" dirty="0"/>
              <a:t>.</a:t>
            </a:r>
          </a:p>
          <a:p>
            <a:pPr marL="285750" indent="-285750">
              <a:buFont typeface="Arial" panose="020B0604020202020204" pitchFamily="34" charset="0"/>
              <a:buChar char="•"/>
            </a:pPr>
            <a:endParaRPr lang="es-ES" sz="2000" dirty="0"/>
          </a:p>
        </p:txBody>
      </p:sp>
      <p:pic>
        <p:nvPicPr>
          <p:cNvPr id="3" name="Imagen 2">
            <a:extLst>
              <a:ext uri="{FF2B5EF4-FFF2-40B4-BE49-F238E27FC236}">
                <a16:creationId xmlns:a16="http://schemas.microsoft.com/office/drawing/2014/main" id="{A319FF95-C0D4-8E99-4AC6-5108B1EFD64A}"/>
              </a:ext>
            </a:extLst>
          </p:cNvPr>
          <p:cNvPicPr>
            <a:picLocks noChangeAspect="1"/>
          </p:cNvPicPr>
          <p:nvPr/>
        </p:nvPicPr>
        <p:blipFill>
          <a:blip r:embed="rId4"/>
          <a:srcRect l="55270" t="41275" r="23649" b="25045"/>
          <a:stretch/>
        </p:blipFill>
        <p:spPr>
          <a:xfrm>
            <a:off x="6674107" y="1429483"/>
            <a:ext cx="5176945" cy="4652273"/>
          </a:xfrm>
          <a:prstGeom prst="rect">
            <a:avLst/>
          </a:prstGeom>
        </p:spPr>
      </p:pic>
      <p:pic>
        <p:nvPicPr>
          <p:cNvPr id="2" name="Imagen 1" descr="Texto&#10;&#10;Descripción generada automáticamente">
            <a:extLst>
              <a:ext uri="{FF2B5EF4-FFF2-40B4-BE49-F238E27FC236}">
                <a16:creationId xmlns:a16="http://schemas.microsoft.com/office/drawing/2014/main" id="{AB49BA78-F5CD-5912-ABC5-C59B4F635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369345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CE88-BD79-5922-6B86-96EC0DF1830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62FE1C8A-512B-4E4D-ED48-05969CDDA60A}"/>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852191D7-15BA-0B75-0E8D-56848D2B2685}"/>
              </a:ext>
            </a:extLst>
          </p:cNvPr>
          <p:cNvPicPr>
            <a:picLocks noChangeAspect="1"/>
          </p:cNvPicPr>
          <p:nvPr/>
        </p:nvPicPr>
        <p:blipFill>
          <a:blip r:embed="rId3"/>
          <a:stretch>
            <a:fillRect/>
          </a:stretch>
        </p:blipFill>
        <p:spPr>
          <a:xfrm>
            <a:off x="0" y="0"/>
            <a:ext cx="12204000" cy="133875"/>
          </a:xfrm>
          <a:prstGeom prst="rect">
            <a:avLst/>
          </a:prstGeom>
        </p:spPr>
      </p:pic>
      <p:sp>
        <p:nvSpPr>
          <p:cNvPr id="5" name="Título 1">
            <a:extLst>
              <a:ext uri="{FF2B5EF4-FFF2-40B4-BE49-F238E27FC236}">
                <a16:creationId xmlns:a16="http://schemas.microsoft.com/office/drawing/2014/main" id="{B2AC94EE-92A4-3C91-AC7A-CB996CF0FFC0}"/>
              </a:ext>
            </a:extLst>
          </p:cNvPr>
          <p:cNvSpPr>
            <a:spLocks noGrp="1"/>
          </p:cNvSpPr>
          <p:nvPr>
            <p:ph type="title"/>
          </p:nvPr>
        </p:nvSpPr>
        <p:spPr>
          <a:xfrm>
            <a:off x="138296" y="176512"/>
            <a:ext cx="9384645" cy="1325563"/>
          </a:xfrm>
        </p:spPr>
        <p:txBody>
          <a:bodyPr/>
          <a:lstStyle/>
          <a:p>
            <a:pPr algn="ctr"/>
            <a:r>
              <a:rPr lang="es-ES" sz="4400" b="1" dirty="0">
                <a:solidFill>
                  <a:schemeClr val="accent1">
                    <a:lumMod val="75000"/>
                  </a:schemeClr>
                </a:solidFill>
                <a:latin typeface="+mn-lt"/>
              </a:rPr>
              <a:t>Balance de aplicación del PEPAC (Campañas 2023 y 2024)</a:t>
            </a:r>
          </a:p>
        </p:txBody>
      </p:sp>
      <p:sp>
        <p:nvSpPr>
          <p:cNvPr id="2" name="CuadroTexto 1">
            <a:extLst>
              <a:ext uri="{FF2B5EF4-FFF2-40B4-BE49-F238E27FC236}">
                <a16:creationId xmlns:a16="http://schemas.microsoft.com/office/drawing/2014/main" id="{DCCC5194-E69A-3742-84B2-61D089452F9C}"/>
              </a:ext>
            </a:extLst>
          </p:cNvPr>
          <p:cNvSpPr txBox="1"/>
          <p:nvPr/>
        </p:nvSpPr>
        <p:spPr>
          <a:xfrm>
            <a:off x="1914849" y="1828492"/>
            <a:ext cx="7245335" cy="300614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457200" indent="-457200">
              <a:lnSpc>
                <a:spcPct val="200000"/>
              </a:lnSpc>
              <a:spcAft>
                <a:spcPts val="0"/>
              </a:spcAft>
              <a:buAutoNum type="arabicPeriod"/>
            </a:pPr>
            <a:r>
              <a:rPr lang="es-ES" sz="2400" b="1" dirty="0">
                <a:solidFill>
                  <a:srgbClr val="002060"/>
                </a:solidFill>
              </a:rPr>
              <a:t>Pagos de ayudas directas.</a:t>
            </a:r>
          </a:p>
          <a:p>
            <a:pPr marL="457200" indent="-457200">
              <a:lnSpc>
                <a:spcPct val="200000"/>
              </a:lnSpc>
              <a:spcAft>
                <a:spcPts val="0"/>
              </a:spcAft>
              <a:buAutoNum type="arabicPeriod"/>
            </a:pPr>
            <a:r>
              <a:rPr lang="es-ES" sz="2400" b="1" dirty="0">
                <a:solidFill>
                  <a:srgbClr val="002060"/>
                </a:solidFill>
                <a:ea typeface="Calibri" panose="020F0502020204030204" pitchFamily="34" charset="0"/>
                <a:cs typeface="Times New Roman" panose="02020603050405020304" pitchFamily="18" charset="0"/>
              </a:rPr>
              <a:t>Una PAC esencial para las rentas de los agricultores.</a:t>
            </a:r>
          </a:p>
          <a:p>
            <a:pPr marL="457200" indent="-457200">
              <a:lnSpc>
                <a:spcPct val="200000"/>
              </a:lnSpc>
              <a:spcAft>
                <a:spcPts val="0"/>
              </a:spcAft>
              <a:buAutoNum type="arabicPeriod"/>
            </a:pPr>
            <a:r>
              <a:rPr lang="es-ES" sz="2400" b="1" dirty="0">
                <a:solidFill>
                  <a:srgbClr val="002060"/>
                </a:solidFill>
                <a:ea typeface="Calibri" panose="020F0502020204030204" pitchFamily="34" charset="0"/>
                <a:cs typeface="Times New Roman" panose="02020603050405020304" pitchFamily="18" charset="0"/>
              </a:rPr>
              <a:t>Una PAC más justa y social.</a:t>
            </a:r>
          </a:p>
          <a:p>
            <a:pPr marL="457200" indent="-457200">
              <a:lnSpc>
                <a:spcPct val="200000"/>
              </a:lnSpc>
              <a:spcAft>
                <a:spcPts val="0"/>
              </a:spcAft>
              <a:buAutoNum type="arabicPeriod"/>
            </a:pPr>
            <a:r>
              <a:rPr lang="es-ES" sz="2400" b="1" dirty="0">
                <a:solidFill>
                  <a:srgbClr val="002060"/>
                </a:solidFill>
                <a:ea typeface="Calibri" panose="020F0502020204030204" pitchFamily="34" charset="0"/>
                <a:cs typeface="Times New Roman" panose="02020603050405020304" pitchFamily="18" charset="0"/>
              </a:rPr>
              <a:t>Una PAC medioambientalmente más sostenible.</a:t>
            </a:r>
          </a:p>
        </p:txBody>
      </p:sp>
      <p:pic>
        <p:nvPicPr>
          <p:cNvPr id="3" name="Imagen 2" descr="Texto&#10;&#10;Descripción generada automáticamente">
            <a:extLst>
              <a:ext uri="{FF2B5EF4-FFF2-40B4-BE49-F238E27FC236}">
                <a16:creationId xmlns:a16="http://schemas.microsoft.com/office/drawing/2014/main" id="{32970CAD-D857-76B8-76D0-259C37153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403522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8C8DE-A0B2-3777-B8B6-04D7F8509C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2BE22C7-5E91-60B5-EF7E-2B8A1676FC79}"/>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D9E9F3F1-10EB-4BDE-6FEE-F0953C297349}"/>
              </a:ext>
            </a:extLst>
          </p:cNvPr>
          <p:cNvPicPr>
            <a:picLocks noChangeAspect="1"/>
          </p:cNvPicPr>
          <p:nvPr/>
        </p:nvPicPr>
        <p:blipFill>
          <a:blip r:embed="rId3"/>
          <a:stretch>
            <a:fillRect/>
          </a:stretch>
        </p:blipFill>
        <p:spPr>
          <a:xfrm>
            <a:off x="0" y="0"/>
            <a:ext cx="12204000" cy="133875"/>
          </a:xfrm>
          <a:prstGeom prst="rect">
            <a:avLst/>
          </a:prstGeom>
        </p:spPr>
      </p:pic>
      <p:sp>
        <p:nvSpPr>
          <p:cNvPr id="5" name="Título 1">
            <a:extLst>
              <a:ext uri="{FF2B5EF4-FFF2-40B4-BE49-F238E27FC236}">
                <a16:creationId xmlns:a16="http://schemas.microsoft.com/office/drawing/2014/main" id="{B71F5190-62E3-B442-D531-D7D459499722}"/>
              </a:ext>
            </a:extLst>
          </p:cNvPr>
          <p:cNvSpPr>
            <a:spLocks noGrp="1"/>
          </p:cNvSpPr>
          <p:nvPr>
            <p:ph type="title"/>
          </p:nvPr>
        </p:nvSpPr>
        <p:spPr>
          <a:xfrm>
            <a:off x="138296" y="176512"/>
            <a:ext cx="9838944" cy="1325563"/>
          </a:xfrm>
        </p:spPr>
        <p:txBody>
          <a:bodyPr/>
          <a:lstStyle/>
          <a:p>
            <a:r>
              <a:rPr lang="es-ES" sz="4400" b="1" dirty="0">
                <a:solidFill>
                  <a:schemeClr val="accent1">
                    <a:lumMod val="75000"/>
                  </a:schemeClr>
                </a:solidFill>
                <a:latin typeface="+mn-lt"/>
              </a:rPr>
              <a:t>Calendario de pagos de ayudas directas</a:t>
            </a:r>
          </a:p>
        </p:txBody>
      </p:sp>
      <p:pic>
        <p:nvPicPr>
          <p:cNvPr id="2" name="Imagen 1" descr="Texto&#10;&#10;Descripción generada automáticamente">
            <a:extLst>
              <a:ext uri="{FF2B5EF4-FFF2-40B4-BE49-F238E27FC236}">
                <a16:creationId xmlns:a16="http://schemas.microsoft.com/office/drawing/2014/main" id="{8B04163B-46D6-6DC6-42CD-693BD8B10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graphicFrame>
        <p:nvGraphicFramePr>
          <p:cNvPr id="24" name="Tabla 23">
            <a:extLst>
              <a:ext uri="{FF2B5EF4-FFF2-40B4-BE49-F238E27FC236}">
                <a16:creationId xmlns:a16="http://schemas.microsoft.com/office/drawing/2014/main" id="{432A36FB-5302-DA70-6484-FEFD2BD71EBE}"/>
              </a:ext>
            </a:extLst>
          </p:cNvPr>
          <p:cNvGraphicFramePr>
            <a:graphicFrameLocks noGrp="1"/>
          </p:cNvGraphicFramePr>
          <p:nvPr>
            <p:extLst>
              <p:ext uri="{D42A27DB-BD31-4B8C-83A1-F6EECF244321}">
                <p14:modId xmlns:p14="http://schemas.microsoft.com/office/powerpoint/2010/main" val="1929491357"/>
              </p:ext>
            </p:extLst>
          </p:nvPr>
        </p:nvGraphicFramePr>
        <p:xfrm>
          <a:off x="855344" y="1798290"/>
          <a:ext cx="10515613" cy="3024789"/>
        </p:xfrm>
        <a:graphic>
          <a:graphicData uri="http://schemas.openxmlformats.org/drawingml/2006/table">
            <a:tbl>
              <a:tblPr/>
              <a:tblGrid>
                <a:gridCol w="785594">
                  <a:extLst>
                    <a:ext uri="{9D8B030D-6E8A-4147-A177-3AD203B41FA5}">
                      <a16:colId xmlns:a16="http://schemas.microsoft.com/office/drawing/2014/main" val="3029591147"/>
                    </a:ext>
                  </a:extLst>
                </a:gridCol>
                <a:gridCol w="858159">
                  <a:extLst>
                    <a:ext uri="{9D8B030D-6E8A-4147-A177-3AD203B41FA5}">
                      <a16:colId xmlns:a16="http://schemas.microsoft.com/office/drawing/2014/main" val="2464068471"/>
                    </a:ext>
                  </a:extLst>
                </a:gridCol>
                <a:gridCol w="246090">
                  <a:extLst>
                    <a:ext uri="{9D8B030D-6E8A-4147-A177-3AD203B41FA5}">
                      <a16:colId xmlns:a16="http://schemas.microsoft.com/office/drawing/2014/main" val="1883467548"/>
                    </a:ext>
                  </a:extLst>
                </a:gridCol>
                <a:gridCol w="246090">
                  <a:extLst>
                    <a:ext uri="{9D8B030D-6E8A-4147-A177-3AD203B41FA5}">
                      <a16:colId xmlns:a16="http://schemas.microsoft.com/office/drawing/2014/main" val="3609404533"/>
                    </a:ext>
                  </a:extLst>
                </a:gridCol>
                <a:gridCol w="246090">
                  <a:extLst>
                    <a:ext uri="{9D8B030D-6E8A-4147-A177-3AD203B41FA5}">
                      <a16:colId xmlns:a16="http://schemas.microsoft.com/office/drawing/2014/main" val="1238420467"/>
                    </a:ext>
                  </a:extLst>
                </a:gridCol>
                <a:gridCol w="246090">
                  <a:extLst>
                    <a:ext uri="{9D8B030D-6E8A-4147-A177-3AD203B41FA5}">
                      <a16:colId xmlns:a16="http://schemas.microsoft.com/office/drawing/2014/main" val="3896472660"/>
                    </a:ext>
                  </a:extLst>
                </a:gridCol>
                <a:gridCol w="246090">
                  <a:extLst>
                    <a:ext uri="{9D8B030D-6E8A-4147-A177-3AD203B41FA5}">
                      <a16:colId xmlns:a16="http://schemas.microsoft.com/office/drawing/2014/main" val="2213741589"/>
                    </a:ext>
                  </a:extLst>
                </a:gridCol>
                <a:gridCol w="246090">
                  <a:extLst>
                    <a:ext uri="{9D8B030D-6E8A-4147-A177-3AD203B41FA5}">
                      <a16:colId xmlns:a16="http://schemas.microsoft.com/office/drawing/2014/main" val="3459425843"/>
                    </a:ext>
                  </a:extLst>
                </a:gridCol>
                <a:gridCol w="246090">
                  <a:extLst>
                    <a:ext uri="{9D8B030D-6E8A-4147-A177-3AD203B41FA5}">
                      <a16:colId xmlns:a16="http://schemas.microsoft.com/office/drawing/2014/main" val="2065696493"/>
                    </a:ext>
                  </a:extLst>
                </a:gridCol>
                <a:gridCol w="246090">
                  <a:extLst>
                    <a:ext uri="{9D8B030D-6E8A-4147-A177-3AD203B41FA5}">
                      <a16:colId xmlns:a16="http://schemas.microsoft.com/office/drawing/2014/main" val="4149486173"/>
                    </a:ext>
                  </a:extLst>
                </a:gridCol>
                <a:gridCol w="246090">
                  <a:extLst>
                    <a:ext uri="{9D8B030D-6E8A-4147-A177-3AD203B41FA5}">
                      <a16:colId xmlns:a16="http://schemas.microsoft.com/office/drawing/2014/main" val="586248033"/>
                    </a:ext>
                  </a:extLst>
                </a:gridCol>
                <a:gridCol w="252400">
                  <a:extLst>
                    <a:ext uri="{9D8B030D-6E8A-4147-A177-3AD203B41FA5}">
                      <a16:colId xmlns:a16="http://schemas.microsoft.com/office/drawing/2014/main" val="3786285762"/>
                    </a:ext>
                  </a:extLst>
                </a:gridCol>
                <a:gridCol w="246090">
                  <a:extLst>
                    <a:ext uri="{9D8B030D-6E8A-4147-A177-3AD203B41FA5}">
                      <a16:colId xmlns:a16="http://schemas.microsoft.com/office/drawing/2014/main" val="2515101053"/>
                    </a:ext>
                  </a:extLst>
                </a:gridCol>
                <a:gridCol w="246090">
                  <a:extLst>
                    <a:ext uri="{9D8B030D-6E8A-4147-A177-3AD203B41FA5}">
                      <a16:colId xmlns:a16="http://schemas.microsoft.com/office/drawing/2014/main" val="3108384418"/>
                    </a:ext>
                  </a:extLst>
                </a:gridCol>
                <a:gridCol w="246090">
                  <a:extLst>
                    <a:ext uri="{9D8B030D-6E8A-4147-A177-3AD203B41FA5}">
                      <a16:colId xmlns:a16="http://schemas.microsoft.com/office/drawing/2014/main" val="2888176824"/>
                    </a:ext>
                  </a:extLst>
                </a:gridCol>
                <a:gridCol w="246090">
                  <a:extLst>
                    <a:ext uri="{9D8B030D-6E8A-4147-A177-3AD203B41FA5}">
                      <a16:colId xmlns:a16="http://schemas.microsoft.com/office/drawing/2014/main" val="1037049144"/>
                    </a:ext>
                  </a:extLst>
                </a:gridCol>
                <a:gridCol w="246090">
                  <a:extLst>
                    <a:ext uri="{9D8B030D-6E8A-4147-A177-3AD203B41FA5}">
                      <a16:colId xmlns:a16="http://schemas.microsoft.com/office/drawing/2014/main" val="3264315055"/>
                    </a:ext>
                  </a:extLst>
                </a:gridCol>
                <a:gridCol w="246090">
                  <a:extLst>
                    <a:ext uri="{9D8B030D-6E8A-4147-A177-3AD203B41FA5}">
                      <a16:colId xmlns:a16="http://schemas.microsoft.com/office/drawing/2014/main" val="3611423151"/>
                    </a:ext>
                  </a:extLst>
                </a:gridCol>
                <a:gridCol w="246090">
                  <a:extLst>
                    <a:ext uri="{9D8B030D-6E8A-4147-A177-3AD203B41FA5}">
                      <a16:colId xmlns:a16="http://schemas.microsoft.com/office/drawing/2014/main" val="688914303"/>
                    </a:ext>
                  </a:extLst>
                </a:gridCol>
                <a:gridCol w="246090">
                  <a:extLst>
                    <a:ext uri="{9D8B030D-6E8A-4147-A177-3AD203B41FA5}">
                      <a16:colId xmlns:a16="http://schemas.microsoft.com/office/drawing/2014/main" val="947075017"/>
                    </a:ext>
                  </a:extLst>
                </a:gridCol>
                <a:gridCol w="246090">
                  <a:extLst>
                    <a:ext uri="{9D8B030D-6E8A-4147-A177-3AD203B41FA5}">
                      <a16:colId xmlns:a16="http://schemas.microsoft.com/office/drawing/2014/main" val="744449296"/>
                    </a:ext>
                  </a:extLst>
                </a:gridCol>
                <a:gridCol w="246090">
                  <a:extLst>
                    <a:ext uri="{9D8B030D-6E8A-4147-A177-3AD203B41FA5}">
                      <a16:colId xmlns:a16="http://schemas.microsoft.com/office/drawing/2014/main" val="3770824833"/>
                    </a:ext>
                  </a:extLst>
                </a:gridCol>
                <a:gridCol w="246090">
                  <a:extLst>
                    <a:ext uri="{9D8B030D-6E8A-4147-A177-3AD203B41FA5}">
                      <a16:colId xmlns:a16="http://schemas.microsoft.com/office/drawing/2014/main" val="1208997959"/>
                    </a:ext>
                  </a:extLst>
                </a:gridCol>
                <a:gridCol w="252400">
                  <a:extLst>
                    <a:ext uri="{9D8B030D-6E8A-4147-A177-3AD203B41FA5}">
                      <a16:colId xmlns:a16="http://schemas.microsoft.com/office/drawing/2014/main" val="163814422"/>
                    </a:ext>
                  </a:extLst>
                </a:gridCol>
                <a:gridCol w="246090">
                  <a:extLst>
                    <a:ext uri="{9D8B030D-6E8A-4147-A177-3AD203B41FA5}">
                      <a16:colId xmlns:a16="http://schemas.microsoft.com/office/drawing/2014/main" val="825495472"/>
                    </a:ext>
                  </a:extLst>
                </a:gridCol>
                <a:gridCol w="246090">
                  <a:extLst>
                    <a:ext uri="{9D8B030D-6E8A-4147-A177-3AD203B41FA5}">
                      <a16:colId xmlns:a16="http://schemas.microsoft.com/office/drawing/2014/main" val="422358319"/>
                    </a:ext>
                  </a:extLst>
                </a:gridCol>
                <a:gridCol w="246090">
                  <a:extLst>
                    <a:ext uri="{9D8B030D-6E8A-4147-A177-3AD203B41FA5}">
                      <a16:colId xmlns:a16="http://schemas.microsoft.com/office/drawing/2014/main" val="11401329"/>
                    </a:ext>
                  </a:extLst>
                </a:gridCol>
                <a:gridCol w="246090">
                  <a:extLst>
                    <a:ext uri="{9D8B030D-6E8A-4147-A177-3AD203B41FA5}">
                      <a16:colId xmlns:a16="http://schemas.microsoft.com/office/drawing/2014/main" val="3552270854"/>
                    </a:ext>
                  </a:extLst>
                </a:gridCol>
                <a:gridCol w="246090">
                  <a:extLst>
                    <a:ext uri="{9D8B030D-6E8A-4147-A177-3AD203B41FA5}">
                      <a16:colId xmlns:a16="http://schemas.microsoft.com/office/drawing/2014/main" val="2642159037"/>
                    </a:ext>
                  </a:extLst>
                </a:gridCol>
                <a:gridCol w="246090">
                  <a:extLst>
                    <a:ext uri="{9D8B030D-6E8A-4147-A177-3AD203B41FA5}">
                      <a16:colId xmlns:a16="http://schemas.microsoft.com/office/drawing/2014/main" val="2312076095"/>
                    </a:ext>
                  </a:extLst>
                </a:gridCol>
                <a:gridCol w="246090">
                  <a:extLst>
                    <a:ext uri="{9D8B030D-6E8A-4147-A177-3AD203B41FA5}">
                      <a16:colId xmlns:a16="http://schemas.microsoft.com/office/drawing/2014/main" val="3059148868"/>
                    </a:ext>
                  </a:extLst>
                </a:gridCol>
                <a:gridCol w="246090">
                  <a:extLst>
                    <a:ext uri="{9D8B030D-6E8A-4147-A177-3AD203B41FA5}">
                      <a16:colId xmlns:a16="http://schemas.microsoft.com/office/drawing/2014/main" val="3468318538"/>
                    </a:ext>
                  </a:extLst>
                </a:gridCol>
                <a:gridCol w="246090">
                  <a:extLst>
                    <a:ext uri="{9D8B030D-6E8A-4147-A177-3AD203B41FA5}">
                      <a16:colId xmlns:a16="http://schemas.microsoft.com/office/drawing/2014/main" val="3553248620"/>
                    </a:ext>
                  </a:extLst>
                </a:gridCol>
                <a:gridCol w="246090">
                  <a:extLst>
                    <a:ext uri="{9D8B030D-6E8A-4147-A177-3AD203B41FA5}">
                      <a16:colId xmlns:a16="http://schemas.microsoft.com/office/drawing/2014/main" val="3097925356"/>
                    </a:ext>
                  </a:extLst>
                </a:gridCol>
                <a:gridCol w="246090">
                  <a:extLst>
                    <a:ext uri="{9D8B030D-6E8A-4147-A177-3AD203B41FA5}">
                      <a16:colId xmlns:a16="http://schemas.microsoft.com/office/drawing/2014/main" val="3135444023"/>
                    </a:ext>
                  </a:extLst>
                </a:gridCol>
                <a:gridCol w="246090">
                  <a:extLst>
                    <a:ext uri="{9D8B030D-6E8A-4147-A177-3AD203B41FA5}">
                      <a16:colId xmlns:a16="http://schemas.microsoft.com/office/drawing/2014/main" val="2822837782"/>
                    </a:ext>
                  </a:extLst>
                </a:gridCol>
                <a:gridCol w="246090">
                  <a:extLst>
                    <a:ext uri="{9D8B030D-6E8A-4147-A177-3AD203B41FA5}">
                      <a16:colId xmlns:a16="http://schemas.microsoft.com/office/drawing/2014/main" val="3280412208"/>
                    </a:ext>
                  </a:extLst>
                </a:gridCol>
                <a:gridCol w="246090">
                  <a:extLst>
                    <a:ext uri="{9D8B030D-6E8A-4147-A177-3AD203B41FA5}">
                      <a16:colId xmlns:a16="http://schemas.microsoft.com/office/drawing/2014/main" val="1442173060"/>
                    </a:ext>
                  </a:extLst>
                </a:gridCol>
              </a:tblGrid>
              <a:tr h="204127">
                <a:tc>
                  <a:txBody>
                    <a:bodyPr/>
                    <a:lstStyle/>
                    <a:p>
                      <a:pPr algn="l" fontAlgn="b"/>
                      <a:endParaRPr lang="es-ES" sz="1100" b="0" i="0" u="none" strike="noStrike">
                        <a:solidFill>
                          <a:srgbClr val="47D359"/>
                        </a:solidFill>
                        <a:effectLst/>
                        <a:latin typeface="+mn-lt"/>
                      </a:endParaRPr>
                    </a:p>
                  </a:txBody>
                  <a:tcPr marL="0" marR="0" marT="0" marB="0" anchor="b">
                    <a:lnL>
                      <a:noFill/>
                    </a:lnL>
                    <a:lnR>
                      <a:noFill/>
                    </a:lnR>
                    <a:lnT>
                      <a:noFill/>
                    </a:lnT>
                    <a:lnB>
                      <a:noFill/>
                    </a:lnB>
                    <a:noFill/>
                  </a:tcPr>
                </a:tc>
                <a:tc>
                  <a:txBody>
                    <a:bodyPr/>
                    <a:lstStyle/>
                    <a:p>
                      <a:pPr algn="l" fontAlgn="b"/>
                      <a:endParaRPr lang="es-ES" sz="1000" b="0" i="0" u="none" strike="noStrike">
                        <a:solidFill>
                          <a:srgbClr val="47D359"/>
                        </a:solidFill>
                        <a:effectLst/>
                        <a:latin typeface="+mn-lt"/>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gridSpan="12">
                  <a:txBody>
                    <a:bodyPr/>
                    <a:lstStyle/>
                    <a:p>
                      <a:pPr algn="ctr" fontAlgn="b"/>
                      <a:r>
                        <a:rPr lang="es-ES" sz="1200" b="1" i="0" u="none" strike="noStrike" dirty="0">
                          <a:solidFill>
                            <a:srgbClr val="000000"/>
                          </a:solidFill>
                          <a:effectLst/>
                          <a:latin typeface="+mn-lt"/>
                        </a:rPr>
                        <a:t>2023</a:t>
                      </a:r>
                    </a:p>
                  </a:txBody>
                  <a:tcPr marL="0" marR="0" marT="0"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12">
                  <a:txBody>
                    <a:bodyPr/>
                    <a:lstStyle/>
                    <a:p>
                      <a:pPr algn="ctr" fontAlgn="b"/>
                      <a:r>
                        <a:rPr lang="es-ES" sz="1200" b="1" i="0" u="none" strike="noStrike">
                          <a:solidFill>
                            <a:srgbClr val="000000"/>
                          </a:solidFill>
                          <a:effectLst/>
                          <a:latin typeface="+mn-lt"/>
                        </a:rPr>
                        <a:t>2024</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12">
                  <a:txBody>
                    <a:bodyPr/>
                    <a:lstStyle/>
                    <a:p>
                      <a:pPr algn="ctr" fontAlgn="b"/>
                      <a:r>
                        <a:rPr lang="es-ES" sz="1200" b="1" i="0" u="none" strike="noStrike">
                          <a:solidFill>
                            <a:srgbClr val="000000"/>
                          </a:solidFill>
                          <a:effectLst/>
                          <a:latin typeface="+mn-lt"/>
                        </a:rPr>
                        <a:t>2025</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627411598"/>
                  </a:ext>
                </a:extLst>
              </a:tr>
              <a:tr h="194848">
                <a:tc>
                  <a:txBody>
                    <a:bodyPr/>
                    <a:lstStyle/>
                    <a:p>
                      <a:pPr algn="l" fontAlgn="b"/>
                      <a:endParaRPr lang="es-ES" sz="1100" b="0" i="0" u="none" strike="noStrike">
                        <a:solidFill>
                          <a:srgbClr val="47D359"/>
                        </a:solidFill>
                        <a:effectLst/>
                        <a:latin typeface="+mn-lt"/>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s-ES" sz="1000" b="0" i="0" u="none" strike="noStrike">
                          <a:solidFill>
                            <a:srgbClr val="47D359"/>
                          </a:solidFill>
                          <a:effectLst/>
                          <a:latin typeface="+mn-lt"/>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MY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JN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JL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D</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E</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MY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JN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JL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D</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E</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MY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JN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JL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4120706"/>
                  </a:ext>
                </a:extLst>
              </a:tr>
              <a:tr h="185570">
                <a:tc rowSpan="2">
                  <a:txBody>
                    <a:bodyPr/>
                    <a:lstStyle/>
                    <a:p>
                      <a:pPr algn="ctr" fontAlgn="ctr"/>
                      <a:r>
                        <a:rPr lang="es-ES" sz="1200" b="1" i="0" u="none" strike="noStrike" dirty="0">
                          <a:solidFill>
                            <a:srgbClr val="47D359"/>
                          </a:solidFill>
                          <a:effectLst>
                            <a:outerShdw blurRad="38100" dist="38100" dir="2700000" algn="tl">
                              <a:srgbClr val="000000">
                                <a:alpha val="43137"/>
                              </a:srgbClr>
                            </a:outerShdw>
                          </a:effectLst>
                          <a:latin typeface="+mn-lt"/>
                        </a:rPr>
                        <a:t>Solicitud Única 2023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050" b="1" i="0" u="none" strike="noStrike">
                          <a:solidFill>
                            <a:srgbClr val="47D359"/>
                          </a:solidFill>
                          <a:effectLst>
                            <a:outerShdw blurRad="38100" dist="38100" dir="2700000" algn="tl">
                              <a:srgbClr val="000000">
                                <a:alpha val="43137"/>
                              </a:srgbClr>
                            </a:outerShdw>
                          </a:effectLst>
                          <a:latin typeface="+mn-lt"/>
                        </a:rPr>
                        <a:t>Presentación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3C7D22"/>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2207732"/>
                  </a:ext>
                </a:extLst>
              </a:tr>
              <a:tr h="185570">
                <a:tc vMerge="1">
                  <a:txBody>
                    <a:bodyPr/>
                    <a:lstStyle/>
                    <a:p>
                      <a:endParaRPr lang="es-ES"/>
                    </a:p>
                  </a:txBody>
                  <a:tcPr/>
                </a:tc>
                <a:tc>
                  <a:txBody>
                    <a:bodyPr/>
                    <a:lstStyle/>
                    <a:p>
                      <a:pPr algn="l" fontAlgn="b"/>
                      <a:r>
                        <a:rPr lang="es-ES" sz="1050" b="1" i="0" u="none" strike="noStrike">
                          <a:solidFill>
                            <a:srgbClr val="47D359"/>
                          </a:solidFill>
                          <a:effectLst>
                            <a:outerShdw blurRad="38100" dist="38100" dir="2700000" algn="tl">
                              <a:srgbClr val="000000">
                                <a:alpha val="43137"/>
                              </a:srgbClr>
                            </a:outerShdw>
                          </a:effectLst>
                          <a:latin typeface="+mn-lt"/>
                        </a:rPr>
                        <a:t>Modificación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4626079"/>
                  </a:ext>
                </a:extLst>
              </a:tr>
              <a:tr h="185570">
                <a:tc rowSpan="4">
                  <a:txBody>
                    <a:bodyPr/>
                    <a:lstStyle/>
                    <a:p>
                      <a:pPr algn="ctr" fontAlgn="ctr"/>
                      <a:r>
                        <a:rPr lang="es-ES" sz="1200" b="1" i="0" u="none" strike="noStrike" dirty="0">
                          <a:solidFill>
                            <a:srgbClr val="47D359"/>
                          </a:solidFill>
                          <a:effectLst>
                            <a:outerShdw blurRad="38100" dist="38100" dir="2700000" algn="tl">
                              <a:srgbClr val="000000">
                                <a:alpha val="43137"/>
                              </a:srgbClr>
                            </a:outerShdw>
                          </a:effectLst>
                          <a:latin typeface="+mn-lt"/>
                        </a:rPr>
                        <a:t>Pagos SU 2023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050" b="1" i="0" u="none" strike="noStrike">
                          <a:solidFill>
                            <a:srgbClr val="47D359"/>
                          </a:solidFill>
                          <a:effectLst>
                            <a:outerShdw blurRad="38100" dist="38100" dir="2700000" algn="tl">
                              <a:srgbClr val="000000">
                                <a:alpha val="43137"/>
                              </a:srgbClr>
                            </a:outerShdw>
                          </a:effectLst>
                          <a:latin typeface="+mn-lt"/>
                        </a:rPr>
                        <a:t>Anticipo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1297993"/>
                  </a:ext>
                </a:extLst>
              </a:tr>
              <a:tr h="185570">
                <a:tc vMerge="1">
                  <a:txBody>
                    <a:bodyPr/>
                    <a:lstStyle/>
                    <a:p>
                      <a:endParaRPr lang="es-ES"/>
                    </a:p>
                  </a:txBody>
                  <a:tcPr/>
                </a:tc>
                <a:tc>
                  <a:txBody>
                    <a:bodyPr/>
                    <a:lstStyle/>
                    <a:p>
                      <a:pPr algn="l" fontAlgn="b"/>
                      <a:r>
                        <a:rPr lang="es-ES" sz="1050" b="1" i="0" u="none" strike="noStrike">
                          <a:solidFill>
                            <a:srgbClr val="47D359"/>
                          </a:solidFill>
                          <a:effectLst>
                            <a:outerShdw blurRad="38100" dist="38100" dir="2700000" algn="tl">
                              <a:srgbClr val="000000">
                                <a:alpha val="43137"/>
                              </a:srgbClr>
                            </a:outerShdw>
                          </a:effectLst>
                          <a:latin typeface="+mn-lt"/>
                        </a:rPr>
                        <a:t>1</a:t>
                      </a:r>
                      <a:r>
                        <a:rPr lang="es-ES" sz="1050" b="1" i="0" u="none" strike="noStrike" baseline="30000">
                          <a:solidFill>
                            <a:srgbClr val="47D359"/>
                          </a:solidFill>
                          <a:effectLst>
                            <a:outerShdw blurRad="38100" dist="38100" dir="2700000" algn="tl">
                              <a:srgbClr val="000000">
                                <a:alpha val="43137"/>
                              </a:srgbClr>
                            </a:outerShdw>
                          </a:effectLst>
                          <a:latin typeface="+mn-lt"/>
                        </a:rPr>
                        <a:t>er</a:t>
                      </a:r>
                      <a:r>
                        <a:rPr lang="es-ES" sz="1050" b="1" i="0" u="none" strike="noStrike">
                          <a:solidFill>
                            <a:srgbClr val="47D359"/>
                          </a:solidFill>
                          <a:effectLst>
                            <a:outerShdw blurRad="38100" dist="38100" dir="2700000" algn="tl">
                              <a:srgbClr val="000000">
                                <a:alpha val="43137"/>
                              </a:srgbClr>
                            </a:outerShdw>
                          </a:effectLst>
                          <a:latin typeface="+mn-lt"/>
                        </a:rPr>
                        <a:t> Saldo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6493069"/>
                  </a:ext>
                </a:extLst>
              </a:tr>
              <a:tr h="185570">
                <a:tc vMerge="1">
                  <a:txBody>
                    <a:bodyPr/>
                    <a:lstStyle/>
                    <a:p>
                      <a:endParaRPr lang="es-ES"/>
                    </a:p>
                  </a:txBody>
                  <a:tcPr/>
                </a:tc>
                <a:tc>
                  <a:txBody>
                    <a:bodyPr/>
                    <a:lstStyle/>
                    <a:p>
                      <a:pPr algn="l" fontAlgn="b"/>
                      <a:r>
                        <a:rPr lang="es-ES" sz="1050" b="1" i="0" u="none" strike="noStrike" dirty="0">
                          <a:solidFill>
                            <a:srgbClr val="47D359"/>
                          </a:solidFill>
                          <a:effectLst>
                            <a:outerShdw blurRad="38100" dist="38100" dir="2700000" algn="tl">
                              <a:srgbClr val="000000">
                                <a:alpha val="43137"/>
                              </a:srgbClr>
                            </a:outerShdw>
                          </a:effectLst>
                          <a:latin typeface="+mn-lt"/>
                        </a:rPr>
                        <a:t>2º Saldo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341446"/>
                  </a:ext>
                </a:extLst>
              </a:tr>
              <a:tr h="194848">
                <a:tc vMerge="1">
                  <a:txBody>
                    <a:bodyPr/>
                    <a:lstStyle/>
                    <a:p>
                      <a:endParaRPr lang="es-ES"/>
                    </a:p>
                  </a:txBody>
                  <a:tcPr/>
                </a:tc>
                <a:tc>
                  <a:txBody>
                    <a:bodyPr/>
                    <a:lstStyle/>
                    <a:p>
                      <a:pPr algn="l" fontAlgn="b"/>
                      <a:r>
                        <a:rPr lang="es-ES" sz="1050" b="1" i="0" u="none" strike="noStrike">
                          <a:solidFill>
                            <a:srgbClr val="47D359"/>
                          </a:solidFill>
                          <a:effectLst>
                            <a:outerShdw blurRad="38100" dist="38100" dir="2700000" algn="tl">
                              <a:srgbClr val="000000">
                                <a:alpha val="43137"/>
                              </a:srgbClr>
                            </a:outerShdw>
                          </a:effectLst>
                          <a:latin typeface="+mn-lt"/>
                        </a:rPr>
                        <a:t>5% Fuera P.O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ctr" fontAlgn="b"/>
                      <a:r>
                        <a:rPr lang="es-ES" sz="1100" b="0" i="0" u="none" strike="noStrike">
                          <a:solidFill>
                            <a:srgbClr val="000000"/>
                          </a:solidFill>
                          <a:effectLst/>
                          <a:latin typeface="+mn-lt"/>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83E28E"/>
                      </a:fgClr>
                      <a:bgClr>
                        <a:srgbClr val="F2F2F2"/>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360607"/>
                  </a:ext>
                </a:extLst>
              </a:tr>
              <a:tr h="185570">
                <a:tc rowSpan="2">
                  <a:txBody>
                    <a:bodyPr/>
                    <a:lstStyle/>
                    <a:p>
                      <a:pPr algn="ctr" fontAlgn="ctr"/>
                      <a:r>
                        <a:rPr lang="es-ES" sz="1200" b="1" i="0" u="none" strike="noStrike">
                          <a:solidFill>
                            <a:srgbClr val="44B3E1"/>
                          </a:solidFill>
                          <a:effectLst>
                            <a:outerShdw blurRad="38100" dist="38100" dir="2700000" algn="tl">
                              <a:srgbClr val="000000">
                                <a:alpha val="43137"/>
                              </a:srgbClr>
                            </a:outerShdw>
                          </a:effectLst>
                          <a:latin typeface="+mn-lt"/>
                        </a:rPr>
                        <a:t>Solicitud Única 2024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050" b="1" i="0" u="none" strike="noStrike" dirty="0">
                          <a:solidFill>
                            <a:srgbClr val="44B3E1"/>
                          </a:solidFill>
                          <a:effectLst>
                            <a:outerShdw blurRad="38100" dist="38100" dir="2700000" algn="tl">
                              <a:srgbClr val="000000">
                                <a:alpha val="43137"/>
                              </a:srgbClr>
                            </a:outerShdw>
                          </a:effectLst>
                          <a:latin typeface="+mn-lt"/>
                        </a:rPr>
                        <a:t>Presentación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ctr" fontAlgn="b"/>
                      <a:r>
                        <a:rPr lang="es-ES" sz="1100" b="0" i="0" u="none" strike="noStrike">
                          <a:solidFill>
                            <a:srgbClr val="000000"/>
                          </a:solidFill>
                          <a:effectLst/>
                          <a:latin typeface="+mn-lt"/>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839983"/>
                  </a:ext>
                </a:extLst>
              </a:tr>
              <a:tr h="185570">
                <a:tc vMerge="1">
                  <a:txBody>
                    <a:bodyPr/>
                    <a:lstStyle/>
                    <a:p>
                      <a:endParaRPr lang="es-ES"/>
                    </a:p>
                  </a:txBody>
                  <a:tcPr/>
                </a:tc>
                <a:tc>
                  <a:txBody>
                    <a:bodyPr/>
                    <a:lstStyle/>
                    <a:p>
                      <a:pPr algn="l" fontAlgn="b"/>
                      <a:r>
                        <a:rPr lang="es-ES" sz="1050" b="1" i="0" u="none" strike="noStrike" dirty="0">
                          <a:solidFill>
                            <a:srgbClr val="44B3E1"/>
                          </a:solidFill>
                          <a:effectLst>
                            <a:outerShdw blurRad="38100" dist="38100" dir="2700000" algn="tl">
                              <a:srgbClr val="000000">
                                <a:alpha val="43137"/>
                              </a:srgbClr>
                            </a:outerShdw>
                          </a:effectLst>
                          <a:latin typeface="+mn-lt"/>
                        </a:rPr>
                        <a:t>Modificación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797872"/>
                  </a:ext>
                </a:extLst>
              </a:tr>
              <a:tr h="185570">
                <a:tc rowSpan="4">
                  <a:txBody>
                    <a:bodyPr/>
                    <a:lstStyle/>
                    <a:p>
                      <a:pPr algn="ctr" fontAlgn="ctr"/>
                      <a:r>
                        <a:rPr lang="es-ES" sz="1200" b="1" i="0" u="none" strike="noStrike">
                          <a:solidFill>
                            <a:srgbClr val="44B3E1"/>
                          </a:solidFill>
                          <a:effectLst>
                            <a:outerShdw blurRad="38100" dist="38100" dir="2700000" algn="tl">
                              <a:srgbClr val="000000">
                                <a:alpha val="43137"/>
                              </a:srgbClr>
                            </a:outerShdw>
                          </a:effectLst>
                          <a:latin typeface="+mn-lt"/>
                        </a:rPr>
                        <a:t>Pagos SU 2024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050" b="1" i="0" u="none" strike="noStrike">
                          <a:solidFill>
                            <a:srgbClr val="44B3E1"/>
                          </a:solidFill>
                          <a:effectLst>
                            <a:outerShdw blurRad="38100" dist="38100" dir="2700000" algn="tl">
                              <a:srgbClr val="000000">
                                <a:alpha val="43137"/>
                              </a:srgbClr>
                            </a:outerShdw>
                          </a:effectLst>
                          <a:latin typeface="+mn-lt"/>
                        </a:rPr>
                        <a:t>Anticipo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mn-lt"/>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ctr"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339209"/>
                  </a:ext>
                </a:extLst>
              </a:tr>
              <a:tr h="185570">
                <a:tc vMerge="1">
                  <a:txBody>
                    <a:bodyPr/>
                    <a:lstStyle/>
                    <a:p>
                      <a:endParaRPr lang="es-ES"/>
                    </a:p>
                  </a:txBody>
                  <a:tcPr/>
                </a:tc>
                <a:tc>
                  <a:txBody>
                    <a:bodyPr/>
                    <a:lstStyle/>
                    <a:p>
                      <a:pPr algn="l" fontAlgn="b"/>
                      <a:r>
                        <a:rPr lang="es-ES" sz="1050" b="1" i="0" u="none" strike="noStrike" dirty="0">
                          <a:solidFill>
                            <a:srgbClr val="44B3E1"/>
                          </a:solidFill>
                          <a:effectLst>
                            <a:outerShdw blurRad="38100" dist="38100" dir="2700000" algn="tl">
                              <a:srgbClr val="000000">
                                <a:alpha val="43137"/>
                              </a:srgbClr>
                            </a:outerShdw>
                          </a:effectLst>
                          <a:latin typeface="+mn-lt"/>
                        </a:rPr>
                        <a:t>1</a:t>
                      </a:r>
                      <a:r>
                        <a:rPr lang="es-ES" sz="1050" b="1" i="0" u="none" strike="noStrike" baseline="30000" dirty="0">
                          <a:solidFill>
                            <a:srgbClr val="44B3E1"/>
                          </a:solidFill>
                          <a:effectLst>
                            <a:outerShdw blurRad="38100" dist="38100" dir="2700000" algn="tl">
                              <a:srgbClr val="000000">
                                <a:alpha val="43137"/>
                              </a:srgbClr>
                            </a:outerShdw>
                          </a:effectLst>
                          <a:latin typeface="+mn-lt"/>
                        </a:rPr>
                        <a:t>er</a:t>
                      </a:r>
                      <a:r>
                        <a:rPr lang="es-ES" sz="1050" b="1" i="0" u="none" strike="noStrike" dirty="0">
                          <a:solidFill>
                            <a:srgbClr val="44B3E1"/>
                          </a:solidFill>
                          <a:effectLst>
                            <a:outerShdw blurRad="38100" dist="38100" dir="2700000" algn="tl">
                              <a:srgbClr val="000000">
                                <a:alpha val="43137"/>
                              </a:srgbClr>
                            </a:outerShdw>
                          </a:effectLst>
                          <a:latin typeface="+mn-lt"/>
                        </a:rPr>
                        <a:t> Saldo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5940428"/>
                  </a:ext>
                </a:extLst>
              </a:tr>
              <a:tr h="185570">
                <a:tc vMerge="1">
                  <a:txBody>
                    <a:bodyPr/>
                    <a:lstStyle/>
                    <a:p>
                      <a:endParaRPr lang="es-ES"/>
                    </a:p>
                  </a:txBody>
                  <a:tcPr/>
                </a:tc>
                <a:tc>
                  <a:txBody>
                    <a:bodyPr/>
                    <a:lstStyle/>
                    <a:p>
                      <a:pPr algn="l" fontAlgn="b"/>
                      <a:r>
                        <a:rPr lang="es-ES" sz="1050" b="1" i="0" u="none" strike="noStrike" dirty="0">
                          <a:solidFill>
                            <a:srgbClr val="44B3E1"/>
                          </a:solidFill>
                          <a:effectLst>
                            <a:outerShdw blurRad="38100" dist="38100" dir="2700000" algn="tl">
                              <a:srgbClr val="000000">
                                <a:alpha val="43137"/>
                              </a:srgbClr>
                            </a:outerShdw>
                          </a:effectLst>
                          <a:latin typeface="+mn-lt"/>
                        </a:rPr>
                        <a:t>2º Saldo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979655"/>
                  </a:ext>
                </a:extLst>
              </a:tr>
              <a:tr h="194848">
                <a:tc vMerge="1">
                  <a:txBody>
                    <a:bodyPr/>
                    <a:lstStyle/>
                    <a:p>
                      <a:endParaRPr lang="es-ES"/>
                    </a:p>
                  </a:txBody>
                  <a:tcPr/>
                </a:tc>
                <a:tc>
                  <a:txBody>
                    <a:bodyPr/>
                    <a:lstStyle/>
                    <a:p>
                      <a:pPr algn="l" fontAlgn="b"/>
                      <a:r>
                        <a:rPr lang="es-ES" sz="1050" b="1" i="0" u="none" strike="noStrike" dirty="0">
                          <a:solidFill>
                            <a:srgbClr val="44B3E1"/>
                          </a:solidFill>
                          <a:effectLst>
                            <a:outerShdw blurRad="38100" dist="38100" dir="2700000" algn="tl">
                              <a:srgbClr val="000000">
                                <a:alpha val="43137"/>
                              </a:srgbClr>
                            </a:outerShdw>
                          </a:effectLst>
                          <a:latin typeface="+mn-lt"/>
                        </a:rPr>
                        <a:t>5% Fuera P.O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ctr" fontAlgn="b"/>
                      <a:r>
                        <a:rPr lang="es-ES" sz="1100" b="0" i="0" u="none" strike="noStrike">
                          <a:solidFill>
                            <a:srgbClr val="000000"/>
                          </a:solidFill>
                          <a:effectLst/>
                          <a:latin typeface="+mn-lt"/>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000000"/>
                      </a:fgClr>
                      <a:bgClr>
                        <a:srgbClr val="83CCEB"/>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3181378"/>
                  </a:ext>
                </a:extLst>
              </a:tr>
              <a:tr h="185570">
                <a:tc rowSpan="2">
                  <a:txBody>
                    <a:bodyPr/>
                    <a:lstStyle/>
                    <a:p>
                      <a:pPr algn="ctr" fontAlgn="ctr"/>
                      <a:r>
                        <a:rPr lang="es-ES" sz="1200" b="1" i="0" u="none" strike="noStrike">
                          <a:solidFill>
                            <a:srgbClr val="E49EDD"/>
                          </a:solidFill>
                          <a:effectLst>
                            <a:outerShdw blurRad="38100" dist="38100" dir="2700000" algn="tl">
                              <a:srgbClr val="000000">
                                <a:alpha val="43137"/>
                              </a:srgbClr>
                            </a:outerShdw>
                          </a:effectLst>
                          <a:latin typeface="+mn-lt"/>
                        </a:rPr>
                        <a:t>Solicitud Única 2025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050" b="1" i="0" u="none" strike="noStrike" dirty="0">
                          <a:solidFill>
                            <a:srgbClr val="E49EDD"/>
                          </a:solidFill>
                          <a:effectLst>
                            <a:outerShdw blurRad="38100" dist="38100" dir="2700000" algn="tl">
                              <a:srgbClr val="000000">
                                <a:alpha val="43137"/>
                              </a:srgbClr>
                            </a:outerShdw>
                          </a:effectLst>
                          <a:latin typeface="+mn-lt"/>
                        </a:rPr>
                        <a:t>Presentación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CEEF"/>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CEEF"/>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000000"/>
                      </a:fgClr>
                      <a:bgClr>
                        <a:srgbClr val="F2CEEF"/>
                      </a:bgClr>
                    </a:patt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036036"/>
                  </a:ext>
                </a:extLst>
              </a:tr>
              <a:tr h="194848">
                <a:tc vMerge="1">
                  <a:txBody>
                    <a:bodyPr/>
                    <a:lstStyle/>
                    <a:p>
                      <a:endParaRPr lang="es-ES"/>
                    </a:p>
                  </a:txBody>
                  <a:tcPr/>
                </a:tc>
                <a:tc>
                  <a:txBody>
                    <a:bodyPr/>
                    <a:lstStyle/>
                    <a:p>
                      <a:pPr algn="l" fontAlgn="b"/>
                      <a:r>
                        <a:rPr lang="es-ES" sz="1050" b="1" i="0" u="none" strike="noStrike" dirty="0">
                          <a:solidFill>
                            <a:srgbClr val="E49EDD"/>
                          </a:solidFill>
                          <a:effectLst>
                            <a:outerShdw blurRad="38100" dist="38100" dir="2700000" algn="tl">
                              <a:srgbClr val="000000">
                                <a:alpha val="43137"/>
                              </a:srgbClr>
                            </a:outerShdw>
                          </a:effectLst>
                          <a:latin typeface="+mn-lt"/>
                        </a:rPr>
                        <a:t>Modificación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000000"/>
                      </a:fgClr>
                      <a:bgClr>
                        <a:srgbClr val="F2CEEF"/>
                      </a:bgClr>
                    </a:patt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9205531"/>
                  </a:ext>
                </a:extLst>
              </a:tr>
            </a:tbl>
          </a:graphicData>
        </a:graphic>
      </p:graphicFrame>
      <p:sp>
        <p:nvSpPr>
          <p:cNvPr id="31" name="CuadroTexto 7">
            <a:extLst>
              <a:ext uri="{FF2B5EF4-FFF2-40B4-BE49-F238E27FC236}">
                <a16:creationId xmlns:a16="http://schemas.microsoft.com/office/drawing/2014/main" id="{78697F64-0361-7088-23FD-2C54C1112098}"/>
              </a:ext>
            </a:extLst>
          </p:cNvPr>
          <p:cNvSpPr txBox="1"/>
          <p:nvPr/>
        </p:nvSpPr>
        <p:spPr>
          <a:xfrm>
            <a:off x="4741258" y="2210244"/>
            <a:ext cx="3164492" cy="250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0" b="1" dirty="0">
                <a:solidFill>
                  <a:schemeClr val="accent6">
                    <a:lumMod val="75000"/>
                  </a:schemeClr>
                </a:solidFill>
                <a:effectLst>
                  <a:outerShdw blurRad="38100" dist="38100" dir="2700000" algn="tl">
                    <a:srgbClr val="000000">
                      <a:alpha val="43137"/>
                    </a:srgbClr>
                  </a:outerShdw>
                </a:effectLst>
                <a:cs typeface="Arial" panose="020B0604020202020204" pitchFamily="34" charset="0"/>
              </a:rPr>
              <a:t>Ejercicio</a:t>
            </a:r>
            <a:r>
              <a:rPr lang="es-ES" sz="1400" b="1" baseline="0" dirty="0">
                <a:solidFill>
                  <a:schemeClr val="accent6">
                    <a:lumMod val="75000"/>
                  </a:schemeClr>
                </a:solidFill>
                <a:effectLst>
                  <a:outerShdw blurRad="38100" dist="38100" dir="2700000" algn="tl">
                    <a:srgbClr val="000000">
                      <a:alpha val="43137"/>
                    </a:srgbClr>
                  </a:outerShdw>
                </a:effectLst>
                <a:cs typeface="Arial" panose="020B0604020202020204" pitchFamily="34" charset="0"/>
              </a:rPr>
              <a:t> financiero 2024 (SU 2023)</a:t>
            </a:r>
            <a:endParaRPr lang="es-ES" sz="1400" b="1" dirty="0">
              <a:solidFill>
                <a:schemeClr val="accent6">
                  <a:lumMod val="75000"/>
                </a:schemeClr>
              </a:solidFill>
              <a:effectLst>
                <a:outerShdw blurRad="38100" dist="38100" dir="2700000" algn="tl">
                  <a:srgbClr val="000000">
                    <a:alpha val="43137"/>
                  </a:srgbClr>
                </a:outerShdw>
              </a:effectLst>
              <a:cs typeface="Arial" panose="020B0604020202020204" pitchFamily="34" charset="0"/>
            </a:endParaRPr>
          </a:p>
        </p:txBody>
      </p:sp>
      <p:cxnSp>
        <p:nvCxnSpPr>
          <p:cNvPr id="36" name="Conector recto de flecha 35">
            <a:extLst>
              <a:ext uri="{FF2B5EF4-FFF2-40B4-BE49-F238E27FC236}">
                <a16:creationId xmlns:a16="http://schemas.microsoft.com/office/drawing/2014/main" id="{FC9C7DF4-C7B8-9291-43BF-28CE0C2C3701}"/>
              </a:ext>
            </a:extLst>
          </p:cNvPr>
          <p:cNvCxnSpPr>
            <a:cxnSpLocks/>
          </p:cNvCxnSpPr>
          <p:nvPr/>
        </p:nvCxnSpPr>
        <p:spPr>
          <a:xfrm>
            <a:off x="4686300" y="2527300"/>
            <a:ext cx="3219450" cy="0"/>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CuadroTexto 7">
            <a:extLst>
              <a:ext uri="{FF2B5EF4-FFF2-40B4-BE49-F238E27FC236}">
                <a16:creationId xmlns:a16="http://schemas.microsoft.com/office/drawing/2014/main" id="{92216729-3771-09BC-0FDE-18A83B12CE99}"/>
              </a:ext>
            </a:extLst>
          </p:cNvPr>
          <p:cNvSpPr txBox="1"/>
          <p:nvPr/>
        </p:nvSpPr>
        <p:spPr>
          <a:xfrm>
            <a:off x="7782908" y="3275804"/>
            <a:ext cx="3164492" cy="250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0" b="1" dirty="0">
                <a:solidFill>
                  <a:srgbClr val="3864B2"/>
                </a:solidFill>
                <a:effectLst>
                  <a:outerShdw blurRad="38100" dist="38100" dir="2700000" algn="tl">
                    <a:srgbClr val="000000">
                      <a:alpha val="43137"/>
                    </a:srgbClr>
                  </a:outerShdw>
                </a:effectLst>
                <a:cs typeface="Arial" panose="020B0604020202020204" pitchFamily="34" charset="0"/>
              </a:rPr>
              <a:t>Ejercicio</a:t>
            </a:r>
            <a:r>
              <a:rPr lang="es-ES" sz="1400" b="1" baseline="0" dirty="0">
                <a:solidFill>
                  <a:srgbClr val="3864B2"/>
                </a:solidFill>
                <a:effectLst>
                  <a:outerShdw blurRad="38100" dist="38100" dir="2700000" algn="tl">
                    <a:srgbClr val="000000">
                      <a:alpha val="43137"/>
                    </a:srgbClr>
                  </a:outerShdw>
                </a:effectLst>
                <a:cs typeface="Arial" panose="020B0604020202020204" pitchFamily="34" charset="0"/>
              </a:rPr>
              <a:t> financiero 2025 (SU 2024)</a:t>
            </a:r>
            <a:endParaRPr lang="es-ES" sz="1400" b="1" dirty="0">
              <a:solidFill>
                <a:srgbClr val="3864B2"/>
              </a:solidFill>
              <a:effectLst>
                <a:outerShdw blurRad="38100" dist="38100" dir="2700000" algn="tl">
                  <a:srgbClr val="000000">
                    <a:alpha val="43137"/>
                  </a:srgbClr>
                </a:outerShdw>
              </a:effectLst>
              <a:cs typeface="Arial" panose="020B0604020202020204" pitchFamily="34" charset="0"/>
            </a:endParaRPr>
          </a:p>
        </p:txBody>
      </p:sp>
      <p:cxnSp>
        <p:nvCxnSpPr>
          <p:cNvPr id="39" name="Conector recto de flecha 38">
            <a:extLst>
              <a:ext uri="{FF2B5EF4-FFF2-40B4-BE49-F238E27FC236}">
                <a16:creationId xmlns:a16="http://schemas.microsoft.com/office/drawing/2014/main" id="{A18DA952-840C-BB8F-E7BB-E516508DBAFC}"/>
              </a:ext>
            </a:extLst>
          </p:cNvPr>
          <p:cNvCxnSpPr>
            <a:cxnSpLocks/>
          </p:cNvCxnSpPr>
          <p:nvPr/>
        </p:nvCxnSpPr>
        <p:spPr>
          <a:xfrm>
            <a:off x="7677150" y="3619500"/>
            <a:ext cx="3219450" cy="0"/>
          </a:xfrm>
          <a:prstGeom prst="straightConnector1">
            <a:avLst/>
          </a:prstGeom>
          <a:ln w="38100">
            <a:solidFill>
              <a:srgbClr val="3864B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4" name="Conector recto de flecha 2">
            <a:extLst>
              <a:ext uri="{FF2B5EF4-FFF2-40B4-BE49-F238E27FC236}">
                <a16:creationId xmlns:a16="http://schemas.microsoft.com/office/drawing/2014/main" id="{086944AB-29BF-814A-CF97-7C522778159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0063" y="14844713"/>
            <a:ext cx="68292662" cy="282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17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F3EF-5C41-6D9E-4CC6-90D2F2A1B6C8}"/>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9DE292A3-4D55-8FA9-FA73-F1CD59EF9BE2}"/>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B64594BB-E3CC-4D36-214B-456004D7C798}"/>
              </a:ext>
            </a:extLst>
          </p:cNvPr>
          <p:cNvPicPr>
            <a:picLocks noChangeAspect="1"/>
          </p:cNvPicPr>
          <p:nvPr/>
        </p:nvPicPr>
        <p:blipFill>
          <a:blip r:embed="rId3"/>
          <a:stretch>
            <a:fillRect/>
          </a:stretch>
        </p:blipFill>
        <p:spPr>
          <a:xfrm>
            <a:off x="0" y="0"/>
            <a:ext cx="12204000" cy="133875"/>
          </a:xfrm>
          <a:prstGeom prst="rect">
            <a:avLst/>
          </a:prstGeom>
        </p:spPr>
      </p:pic>
      <p:sp>
        <p:nvSpPr>
          <p:cNvPr id="6" name="Rectángulo 5">
            <a:extLst>
              <a:ext uri="{FF2B5EF4-FFF2-40B4-BE49-F238E27FC236}">
                <a16:creationId xmlns:a16="http://schemas.microsoft.com/office/drawing/2014/main" id="{DF965F8D-963D-8022-B7DB-929912703936}"/>
              </a:ext>
            </a:extLst>
          </p:cNvPr>
          <p:cNvSpPr/>
          <p:nvPr/>
        </p:nvSpPr>
        <p:spPr>
          <a:xfrm>
            <a:off x="91340" y="273436"/>
            <a:ext cx="7549567" cy="46166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defRPr/>
            </a:pPr>
            <a:r>
              <a:rPr lang="es-ES" sz="2400" b="1" dirty="0">
                <a:solidFill>
                  <a:schemeClr val="accent1">
                    <a:lumMod val="75000"/>
                  </a:schemeClr>
                </a:solidFill>
                <a:ea typeface="+mj-ea"/>
                <a:cs typeface="+mj-cs"/>
              </a:rPr>
              <a:t>PAGOS DE AYUDAS DIRECTAS 2023 (campaña cerrada)</a:t>
            </a:r>
          </a:p>
        </p:txBody>
      </p:sp>
      <p:pic>
        <p:nvPicPr>
          <p:cNvPr id="9" name="Imagen 8">
            <a:extLst>
              <a:ext uri="{FF2B5EF4-FFF2-40B4-BE49-F238E27FC236}">
                <a16:creationId xmlns:a16="http://schemas.microsoft.com/office/drawing/2014/main" id="{EFA5CE73-5B02-6E8B-C04F-D97534AB10C7}"/>
              </a:ext>
            </a:extLst>
          </p:cNvPr>
          <p:cNvPicPr>
            <a:picLocks noChangeAspect="1"/>
          </p:cNvPicPr>
          <p:nvPr/>
        </p:nvPicPr>
        <p:blipFill>
          <a:blip r:embed="rId4"/>
          <a:stretch>
            <a:fillRect/>
          </a:stretch>
        </p:blipFill>
        <p:spPr>
          <a:xfrm>
            <a:off x="0" y="1657424"/>
            <a:ext cx="6523285" cy="4676037"/>
          </a:xfrm>
          <a:prstGeom prst="rect">
            <a:avLst/>
          </a:prstGeom>
        </p:spPr>
      </p:pic>
      <p:sp>
        <p:nvSpPr>
          <p:cNvPr id="12" name="CuadroTexto 11">
            <a:extLst>
              <a:ext uri="{FF2B5EF4-FFF2-40B4-BE49-F238E27FC236}">
                <a16:creationId xmlns:a16="http://schemas.microsoft.com/office/drawing/2014/main" id="{ED92C125-6732-80E7-7B38-7F670BCCBBAF}"/>
              </a:ext>
            </a:extLst>
          </p:cNvPr>
          <p:cNvSpPr txBox="1"/>
          <p:nvPr/>
        </p:nvSpPr>
        <p:spPr>
          <a:xfrm>
            <a:off x="1334816" y="2430288"/>
            <a:ext cx="1999130" cy="830997"/>
          </a:xfrm>
          <a:prstGeom prst="rect">
            <a:avLst/>
          </a:prstGeom>
          <a:noFill/>
        </p:spPr>
        <p:txBody>
          <a:bodyPr wrap="square" rtlCol="0">
            <a:spAutoFit/>
          </a:bodyPr>
          <a:lstStyle/>
          <a:p>
            <a:pPr algn="ctr"/>
            <a:r>
              <a:rPr lang="es-ES" sz="1600" b="1" dirty="0">
                <a:solidFill>
                  <a:schemeClr val="tx1">
                    <a:lumMod val="85000"/>
                    <a:lumOff val="15000"/>
                  </a:schemeClr>
                </a:solidFill>
              </a:rPr>
              <a:t>Ayudas asociadas y pago algodón</a:t>
            </a:r>
          </a:p>
          <a:p>
            <a:pPr algn="ctr"/>
            <a:r>
              <a:rPr lang="es-ES" sz="1600" b="1" dirty="0">
                <a:solidFill>
                  <a:schemeClr val="tx1">
                    <a:lumMod val="85000"/>
                    <a:lumOff val="15000"/>
                  </a:schemeClr>
                </a:solidFill>
              </a:rPr>
              <a:t>15%</a:t>
            </a:r>
          </a:p>
        </p:txBody>
      </p:sp>
      <p:sp>
        <p:nvSpPr>
          <p:cNvPr id="13" name="CuadroTexto 12">
            <a:extLst>
              <a:ext uri="{FF2B5EF4-FFF2-40B4-BE49-F238E27FC236}">
                <a16:creationId xmlns:a16="http://schemas.microsoft.com/office/drawing/2014/main" id="{A598F256-D2FD-175F-F186-E0C1791D76D1}"/>
              </a:ext>
            </a:extLst>
          </p:cNvPr>
          <p:cNvSpPr txBox="1"/>
          <p:nvPr/>
        </p:nvSpPr>
        <p:spPr>
          <a:xfrm>
            <a:off x="7466120" y="1739045"/>
            <a:ext cx="3160691" cy="523220"/>
          </a:xfrm>
          <a:prstGeom prst="rect">
            <a:avLst/>
          </a:prstGeom>
          <a:solidFill>
            <a:schemeClr val="bg1">
              <a:lumMod val="65000"/>
            </a:schemeClr>
          </a:solidFill>
          <a:ln>
            <a:solidFill>
              <a:schemeClr val="tx1"/>
            </a:solidFill>
          </a:ln>
        </p:spPr>
        <p:txBody>
          <a:bodyPr wrap="square" rtlCol="0">
            <a:spAutoFit/>
          </a:bodyPr>
          <a:lstStyle/>
          <a:p>
            <a:r>
              <a:rPr lang="es-ES" sz="2800" b="1" dirty="0"/>
              <a:t>622.400 solicitantes</a:t>
            </a:r>
          </a:p>
        </p:txBody>
      </p:sp>
      <p:sp>
        <p:nvSpPr>
          <p:cNvPr id="14" name="Flecha: pentágono 13">
            <a:extLst>
              <a:ext uri="{FF2B5EF4-FFF2-40B4-BE49-F238E27FC236}">
                <a16:creationId xmlns:a16="http://schemas.microsoft.com/office/drawing/2014/main" id="{5B0ABEEF-5D4D-B33D-50F5-165397EB416E}"/>
              </a:ext>
            </a:extLst>
          </p:cNvPr>
          <p:cNvSpPr/>
          <p:nvPr/>
        </p:nvSpPr>
        <p:spPr>
          <a:xfrm>
            <a:off x="5369297" y="1447486"/>
            <a:ext cx="1925907" cy="809636"/>
          </a:xfrm>
          <a:prstGeom prst="homePlat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4.833 M€ pagados</a:t>
            </a:r>
          </a:p>
        </p:txBody>
      </p:sp>
      <p:sp>
        <p:nvSpPr>
          <p:cNvPr id="15" name="CuadroTexto 14">
            <a:extLst>
              <a:ext uri="{FF2B5EF4-FFF2-40B4-BE49-F238E27FC236}">
                <a16:creationId xmlns:a16="http://schemas.microsoft.com/office/drawing/2014/main" id="{DFCFF72B-1F89-E250-389E-366AB7F4D2DF}"/>
              </a:ext>
            </a:extLst>
          </p:cNvPr>
          <p:cNvSpPr txBox="1"/>
          <p:nvPr/>
        </p:nvSpPr>
        <p:spPr>
          <a:xfrm>
            <a:off x="6403981" y="2380431"/>
            <a:ext cx="4222830" cy="1015663"/>
          </a:xfrm>
          <a:prstGeom prst="rect">
            <a:avLst/>
          </a:prstGeom>
          <a:solidFill>
            <a:schemeClr val="bg2"/>
          </a:solidFill>
          <a:ln>
            <a:solidFill>
              <a:schemeClr val="tx1"/>
            </a:solidFill>
          </a:ln>
        </p:spPr>
        <p:txBody>
          <a:bodyPr wrap="square" rtlCol="0">
            <a:spAutoFit/>
          </a:bodyPr>
          <a:lstStyle/>
          <a:p>
            <a:pPr algn="ctr"/>
            <a:r>
              <a:rPr lang="es-ES" sz="2100" b="1" dirty="0"/>
              <a:t>+36,8 M€ que la campaña 2022 (+0,77%) 99,1% de ejecución </a:t>
            </a:r>
            <a:r>
              <a:rPr lang="es-ES" dirty="0"/>
              <a:t>(presupuesto 4.875 M€)</a:t>
            </a:r>
            <a:endParaRPr lang="es-ES" sz="2100" dirty="0"/>
          </a:p>
        </p:txBody>
      </p:sp>
      <p:sp>
        <p:nvSpPr>
          <p:cNvPr id="16" name="Flecha: hacia arriba 15">
            <a:extLst>
              <a:ext uri="{FF2B5EF4-FFF2-40B4-BE49-F238E27FC236}">
                <a16:creationId xmlns:a16="http://schemas.microsoft.com/office/drawing/2014/main" id="{ED03135C-1FC0-476D-4E82-4DF772702ACC}"/>
              </a:ext>
            </a:extLst>
          </p:cNvPr>
          <p:cNvSpPr/>
          <p:nvPr/>
        </p:nvSpPr>
        <p:spPr>
          <a:xfrm>
            <a:off x="5715000" y="2372010"/>
            <a:ext cx="546410" cy="717066"/>
          </a:xfrm>
          <a:prstGeom prst="upArrow">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Tabla 16">
            <a:extLst>
              <a:ext uri="{FF2B5EF4-FFF2-40B4-BE49-F238E27FC236}">
                <a16:creationId xmlns:a16="http://schemas.microsoft.com/office/drawing/2014/main" id="{5F755150-48C8-8C4E-1FDC-C1D4007F29C9}"/>
              </a:ext>
            </a:extLst>
          </p:cNvPr>
          <p:cNvGraphicFramePr>
            <a:graphicFrameLocks noGrp="1"/>
          </p:cNvGraphicFramePr>
          <p:nvPr>
            <p:extLst>
              <p:ext uri="{D42A27DB-BD31-4B8C-83A1-F6EECF244321}">
                <p14:modId xmlns:p14="http://schemas.microsoft.com/office/powerpoint/2010/main" val="3917231113"/>
              </p:ext>
            </p:extLst>
          </p:nvPr>
        </p:nvGraphicFramePr>
        <p:xfrm>
          <a:off x="5715000" y="3546778"/>
          <a:ext cx="6196914" cy="2705332"/>
        </p:xfrm>
        <a:graphic>
          <a:graphicData uri="http://schemas.openxmlformats.org/drawingml/2006/table">
            <a:tbl>
              <a:tblPr>
                <a:tableStyleId>{5C22544A-7EE6-4342-B048-85BDC9FD1C3A}</a:tableStyleId>
              </a:tblPr>
              <a:tblGrid>
                <a:gridCol w="5322927">
                  <a:extLst>
                    <a:ext uri="{9D8B030D-6E8A-4147-A177-3AD203B41FA5}">
                      <a16:colId xmlns:a16="http://schemas.microsoft.com/office/drawing/2014/main" val="945129477"/>
                    </a:ext>
                  </a:extLst>
                </a:gridCol>
                <a:gridCol w="873987">
                  <a:extLst>
                    <a:ext uri="{9D8B030D-6E8A-4147-A177-3AD203B41FA5}">
                      <a16:colId xmlns:a16="http://schemas.microsoft.com/office/drawing/2014/main" val="710335261"/>
                    </a:ext>
                  </a:extLst>
                </a:gridCol>
              </a:tblGrid>
              <a:tr h="386476">
                <a:tc>
                  <a:txBody>
                    <a:bodyPr/>
                    <a:lstStyle/>
                    <a:p>
                      <a:pPr algn="ctr" fontAlgn="b"/>
                      <a:r>
                        <a:rPr lang="es-ES" sz="2000" b="1" u="none" strike="noStrike" dirty="0">
                          <a:solidFill>
                            <a:schemeClr val="tx1"/>
                          </a:solidFill>
                          <a:effectLst/>
                          <a:latin typeface="+mn-lt"/>
                        </a:rPr>
                        <a:t>AYUDA ejecutada en la Campaña 2023</a:t>
                      </a:r>
                      <a:endParaRPr lang="es-ES" sz="2000" b="1" i="0" u="none" strike="noStrike" dirty="0">
                        <a:solidFill>
                          <a:schemeClr val="tx1"/>
                        </a:solidFill>
                        <a:effectLst/>
                        <a:latin typeface="+mn-lt"/>
                      </a:endParaRPr>
                    </a:p>
                  </a:txBody>
                  <a:tcPr marL="7620" marR="7620" marT="7620" marB="0" anchor="ctr">
                    <a:solidFill>
                      <a:schemeClr val="bg1">
                        <a:lumMod val="65000"/>
                      </a:schemeClr>
                    </a:solidFill>
                  </a:tcPr>
                </a:tc>
                <a:tc>
                  <a:txBody>
                    <a:bodyPr/>
                    <a:lstStyle/>
                    <a:p>
                      <a:pPr algn="ctr" fontAlgn="b"/>
                      <a:r>
                        <a:rPr lang="es-ES" sz="2000" b="1" u="none" strike="noStrike" dirty="0">
                          <a:solidFill>
                            <a:schemeClr val="tx1"/>
                          </a:solidFill>
                          <a:effectLst/>
                          <a:latin typeface="+mn-lt"/>
                        </a:rPr>
                        <a:t>M€</a:t>
                      </a:r>
                      <a:endParaRPr lang="es-ES" sz="2000" b="1" i="0" u="none" strike="noStrike" dirty="0">
                        <a:solidFill>
                          <a:schemeClr val="tx1"/>
                        </a:solidFill>
                        <a:effectLst/>
                        <a:latin typeface="+mn-lt"/>
                      </a:endParaRPr>
                    </a:p>
                  </a:txBody>
                  <a:tcPr marL="7620" marR="7620" marT="7620" marB="0" anchor="b">
                    <a:solidFill>
                      <a:schemeClr val="bg1">
                        <a:lumMod val="65000"/>
                      </a:schemeClr>
                    </a:solidFill>
                  </a:tcPr>
                </a:tc>
                <a:extLst>
                  <a:ext uri="{0D108BD9-81ED-4DB2-BD59-A6C34878D82A}">
                    <a16:rowId xmlns:a16="http://schemas.microsoft.com/office/drawing/2014/main" val="3963763183"/>
                  </a:ext>
                </a:extLst>
              </a:tr>
              <a:tr h="386476">
                <a:tc>
                  <a:txBody>
                    <a:bodyPr/>
                    <a:lstStyle/>
                    <a:p>
                      <a:pPr algn="l" fontAlgn="b"/>
                      <a:r>
                        <a:rPr lang="es-ES" sz="2000" b="1" u="none" strike="noStrike" dirty="0">
                          <a:solidFill>
                            <a:schemeClr val="tx1"/>
                          </a:solidFill>
                          <a:effectLst/>
                          <a:latin typeface="+mn-lt"/>
                        </a:rPr>
                        <a:t>Ayuda Básica a la Renta para la sostenibilidad</a:t>
                      </a:r>
                      <a:endParaRPr lang="es-ES" sz="2000" b="1" i="0" u="none" strike="noStrike" dirty="0">
                        <a:solidFill>
                          <a:schemeClr val="tx1"/>
                        </a:solidFill>
                        <a:effectLst/>
                        <a:latin typeface="+mn-lt"/>
                      </a:endParaRPr>
                    </a:p>
                  </a:txBody>
                  <a:tcPr marL="7620" marR="7620" marT="7620" marB="0" anchor="b">
                    <a:solidFill>
                      <a:schemeClr val="accent4">
                        <a:lumMod val="20000"/>
                        <a:lumOff val="80000"/>
                      </a:schemeClr>
                    </a:solidFill>
                  </a:tcPr>
                </a:tc>
                <a:tc>
                  <a:txBody>
                    <a:bodyPr/>
                    <a:lstStyle/>
                    <a:p>
                      <a:pPr algn="r" fontAlgn="b"/>
                      <a:r>
                        <a:rPr lang="es-ES" sz="2000" b="1" u="none" strike="noStrike" dirty="0">
                          <a:solidFill>
                            <a:schemeClr val="tx1"/>
                          </a:solidFill>
                          <a:effectLst/>
                          <a:latin typeface="+mn-lt"/>
                        </a:rPr>
                        <a:t>  2.418 </a:t>
                      </a:r>
                      <a:endParaRPr lang="es-ES" sz="2000" b="1" i="0" u="none" strike="noStrike" dirty="0">
                        <a:solidFill>
                          <a:schemeClr val="tx1"/>
                        </a:solidFill>
                        <a:effectLst/>
                        <a:latin typeface="+mn-lt"/>
                      </a:endParaRPr>
                    </a:p>
                  </a:txBody>
                  <a:tcPr marL="7620" marR="7620" marT="7620" marB="0" anchor="b">
                    <a:solidFill>
                      <a:schemeClr val="accent4">
                        <a:lumMod val="20000"/>
                        <a:lumOff val="80000"/>
                      </a:schemeClr>
                    </a:solidFill>
                  </a:tcPr>
                </a:tc>
                <a:extLst>
                  <a:ext uri="{0D108BD9-81ED-4DB2-BD59-A6C34878D82A}">
                    <a16:rowId xmlns:a16="http://schemas.microsoft.com/office/drawing/2014/main" val="2352917226"/>
                  </a:ext>
                </a:extLst>
              </a:tr>
              <a:tr h="386476">
                <a:tc>
                  <a:txBody>
                    <a:bodyPr/>
                    <a:lstStyle/>
                    <a:p>
                      <a:pPr algn="l" fontAlgn="b"/>
                      <a:r>
                        <a:rPr lang="es-ES" sz="2000" b="1" u="none" strike="noStrike" dirty="0">
                          <a:solidFill>
                            <a:schemeClr val="tx1"/>
                          </a:solidFill>
                          <a:effectLst/>
                          <a:latin typeface="+mn-lt"/>
                        </a:rPr>
                        <a:t>Ayuda complementaria redistributiva </a:t>
                      </a:r>
                      <a:endParaRPr lang="es-ES" sz="2000" b="1" i="0" u="none" strike="noStrike" dirty="0">
                        <a:solidFill>
                          <a:schemeClr val="tx1"/>
                        </a:solidFill>
                        <a:effectLst/>
                        <a:latin typeface="+mn-lt"/>
                      </a:endParaRPr>
                    </a:p>
                  </a:txBody>
                  <a:tcPr marL="7620" marR="7620" marT="7620" marB="0" anchor="b">
                    <a:solidFill>
                      <a:schemeClr val="accent4">
                        <a:lumMod val="40000"/>
                        <a:lumOff val="60000"/>
                      </a:schemeClr>
                    </a:solidFill>
                  </a:tcPr>
                </a:tc>
                <a:tc>
                  <a:txBody>
                    <a:bodyPr/>
                    <a:lstStyle/>
                    <a:p>
                      <a:pPr algn="r" fontAlgn="b"/>
                      <a:r>
                        <a:rPr lang="es-ES" sz="2000" b="1" u="none" strike="noStrike" dirty="0">
                          <a:solidFill>
                            <a:schemeClr val="tx1"/>
                          </a:solidFill>
                          <a:effectLst/>
                          <a:latin typeface="+mn-lt"/>
                        </a:rPr>
                        <a:t>     491 </a:t>
                      </a:r>
                      <a:endParaRPr lang="es-ES" sz="2000" b="1" i="0" u="none" strike="noStrike" dirty="0">
                        <a:solidFill>
                          <a:schemeClr val="tx1"/>
                        </a:solidFill>
                        <a:effectLst/>
                        <a:latin typeface="+mn-lt"/>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1633349935"/>
                  </a:ext>
                </a:extLst>
              </a:tr>
              <a:tr h="386476">
                <a:tc>
                  <a:txBody>
                    <a:bodyPr/>
                    <a:lstStyle/>
                    <a:p>
                      <a:pPr algn="l" fontAlgn="b"/>
                      <a:r>
                        <a:rPr lang="es-ES" sz="2000" b="1" u="none" strike="noStrike" dirty="0">
                          <a:solidFill>
                            <a:schemeClr val="tx1"/>
                          </a:solidFill>
                          <a:effectLst/>
                          <a:latin typeface="+mn-lt"/>
                        </a:rPr>
                        <a:t>Ayuda complementaria jóvenes</a:t>
                      </a:r>
                      <a:endParaRPr lang="es-ES" sz="2000" b="1" i="0" u="none" strike="noStrike" dirty="0">
                        <a:solidFill>
                          <a:schemeClr val="tx1"/>
                        </a:solidFill>
                        <a:effectLst/>
                        <a:latin typeface="+mn-lt"/>
                      </a:endParaRPr>
                    </a:p>
                  </a:txBody>
                  <a:tcPr marL="7620" marR="7620" marT="7620" marB="0" anchor="b">
                    <a:solidFill>
                      <a:schemeClr val="accent4">
                        <a:lumMod val="60000"/>
                        <a:lumOff val="40000"/>
                      </a:schemeClr>
                    </a:solidFill>
                  </a:tcPr>
                </a:tc>
                <a:tc>
                  <a:txBody>
                    <a:bodyPr/>
                    <a:lstStyle/>
                    <a:p>
                      <a:pPr algn="r" fontAlgn="b"/>
                      <a:r>
                        <a:rPr lang="es-ES" sz="2000" b="1" u="none" strike="noStrike" dirty="0">
                          <a:solidFill>
                            <a:schemeClr val="tx1"/>
                          </a:solidFill>
                          <a:effectLst/>
                          <a:latin typeface="+mn-lt"/>
                        </a:rPr>
                        <a:t>       98 </a:t>
                      </a:r>
                      <a:endParaRPr lang="es-ES" sz="2000" b="1" i="0" u="none" strike="noStrike" dirty="0">
                        <a:solidFill>
                          <a:schemeClr val="tx1"/>
                        </a:solidFill>
                        <a:effectLst/>
                        <a:latin typeface="+mn-lt"/>
                      </a:endParaRPr>
                    </a:p>
                  </a:txBody>
                  <a:tcPr marL="7620" marR="7620" marT="7620" marB="0" anchor="b">
                    <a:solidFill>
                      <a:schemeClr val="accent4">
                        <a:lumMod val="60000"/>
                        <a:lumOff val="40000"/>
                      </a:schemeClr>
                    </a:solidFill>
                  </a:tcPr>
                </a:tc>
                <a:extLst>
                  <a:ext uri="{0D108BD9-81ED-4DB2-BD59-A6C34878D82A}">
                    <a16:rowId xmlns:a16="http://schemas.microsoft.com/office/drawing/2014/main" val="2456559152"/>
                  </a:ext>
                </a:extLst>
              </a:tr>
              <a:tr h="386476">
                <a:tc>
                  <a:txBody>
                    <a:bodyPr/>
                    <a:lstStyle/>
                    <a:p>
                      <a:pPr algn="l" fontAlgn="b"/>
                      <a:r>
                        <a:rPr lang="es-ES" sz="2000" b="1" u="none" strike="noStrike" dirty="0">
                          <a:solidFill>
                            <a:schemeClr val="tx1"/>
                          </a:solidFill>
                          <a:effectLst/>
                          <a:latin typeface="+mn-lt"/>
                        </a:rPr>
                        <a:t>Ecorregímenes </a:t>
                      </a:r>
                      <a:endParaRPr lang="es-ES" sz="2000" b="1" i="0" u="none" strike="noStrike" dirty="0">
                        <a:solidFill>
                          <a:schemeClr val="tx1"/>
                        </a:solidFill>
                        <a:effectLst/>
                        <a:latin typeface="+mn-lt"/>
                      </a:endParaRPr>
                    </a:p>
                  </a:txBody>
                  <a:tcPr marL="7620" marR="7620" marT="7620" marB="0" anchor="b">
                    <a:solidFill>
                      <a:schemeClr val="accent6">
                        <a:lumMod val="60000"/>
                        <a:lumOff val="40000"/>
                      </a:schemeClr>
                    </a:solidFill>
                  </a:tcPr>
                </a:tc>
                <a:tc>
                  <a:txBody>
                    <a:bodyPr/>
                    <a:lstStyle/>
                    <a:p>
                      <a:pPr algn="r" fontAlgn="b"/>
                      <a:r>
                        <a:rPr lang="es-ES" sz="2000" b="1" u="none" strike="noStrike" dirty="0">
                          <a:solidFill>
                            <a:schemeClr val="tx1"/>
                          </a:solidFill>
                          <a:effectLst/>
                          <a:latin typeface="+mn-lt"/>
                        </a:rPr>
                        <a:t>  1.112 </a:t>
                      </a:r>
                      <a:endParaRPr lang="es-ES" sz="2000" b="1" i="0" u="none" strike="noStrike" dirty="0">
                        <a:solidFill>
                          <a:schemeClr val="tx1"/>
                        </a:solidFill>
                        <a:effectLst/>
                        <a:latin typeface="+mn-lt"/>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379976923"/>
                  </a:ext>
                </a:extLst>
              </a:tr>
              <a:tr h="386476">
                <a:tc>
                  <a:txBody>
                    <a:bodyPr/>
                    <a:lstStyle/>
                    <a:p>
                      <a:pPr algn="l" fontAlgn="b"/>
                      <a:r>
                        <a:rPr lang="es-ES" sz="2000" b="1" u="none" strike="noStrike" dirty="0">
                          <a:solidFill>
                            <a:schemeClr val="tx1"/>
                          </a:solidFill>
                          <a:effectLst/>
                          <a:latin typeface="+mn-lt"/>
                        </a:rPr>
                        <a:t>Ayudas asociadas y pago algodón</a:t>
                      </a:r>
                      <a:endParaRPr lang="es-ES" sz="2000" b="1" i="0" u="none" strike="noStrike" dirty="0">
                        <a:solidFill>
                          <a:schemeClr val="tx1"/>
                        </a:solidFill>
                        <a:effectLst/>
                        <a:latin typeface="+mn-lt"/>
                      </a:endParaRPr>
                    </a:p>
                  </a:txBody>
                  <a:tcPr marL="7620" marR="7620" marT="7620" marB="0" anchor="b">
                    <a:solidFill>
                      <a:schemeClr val="accent5">
                        <a:lumMod val="60000"/>
                        <a:lumOff val="40000"/>
                      </a:schemeClr>
                    </a:solidFill>
                  </a:tcPr>
                </a:tc>
                <a:tc>
                  <a:txBody>
                    <a:bodyPr/>
                    <a:lstStyle/>
                    <a:p>
                      <a:pPr algn="r" fontAlgn="b"/>
                      <a:r>
                        <a:rPr lang="es-ES" sz="2000" b="1" u="none" strike="noStrike" dirty="0">
                          <a:solidFill>
                            <a:schemeClr val="tx1"/>
                          </a:solidFill>
                          <a:effectLst/>
                          <a:latin typeface="+mn-lt"/>
                        </a:rPr>
                        <a:t>     714 </a:t>
                      </a:r>
                      <a:endParaRPr lang="es-ES" sz="2000" b="1" i="0" u="none" strike="noStrike" dirty="0">
                        <a:solidFill>
                          <a:schemeClr val="tx1"/>
                        </a:solidFill>
                        <a:effectLst/>
                        <a:latin typeface="+mn-lt"/>
                      </a:endParaRPr>
                    </a:p>
                  </a:txBody>
                  <a:tcPr marL="7620" marR="7620" marT="7620" marB="0" anchor="b">
                    <a:solidFill>
                      <a:schemeClr val="accent5">
                        <a:lumMod val="60000"/>
                        <a:lumOff val="40000"/>
                      </a:schemeClr>
                    </a:solidFill>
                  </a:tcPr>
                </a:tc>
                <a:extLst>
                  <a:ext uri="{0D108BD9-81ED-4DB2-BD59-A6C34878D82A}">
                    <a16:rowId xmlns:a16="http://schemas.microsoft.com/office/drawing/2014/main" val="4047322231"/>
                  </a:ext>
                </a:extLst>
              </a:tr>
              <a:tr h="386476">
                <a:tc>
                  <a:txBody>
                    <a:bodyPr/>
                    <a:lstStyle/>
                    <a:p>
                      <a:pPr algn="l" fontAlgn="b"/>
                      <a:r>
                        <a:rPr lang="es-ES" sz="2000" b="1" u="none" strike="noStrike" dirty="0">
                          <a:solidFill>
                            <a:schemeClr val="tx1"/>
                          </a:solidFill>
                          <a:effectLst/>
                          <a:latin typeface="+mn-lt"/>
                        </a:rPr>
                        <a:t>TOTAL </a:t>
                      </a:r>
                      <a:endParaRPr lang="es-ES" sz="2000" b="1" i="0" u="none" strike="noStrike" dirty="0">
                        <a:solidFill>
                          <a:schemeClr val="tx1"/>
                        </a:solidFill>
                        <a:effectLst/>
                        <a:latin typeface="+mn-lt"/>
                      </a:endParaRPr>
                    </a:p>
                  </a:txBody>
                  <a:tcPr marL="7620" marR="7620" marT="7620" marB="0" anchor="b">
                    <a:solidFill>
                      <a:schemeClr val="bg1">
                        <a:lumMod val="65000"/>
                      </a:schemeClr>
                    </a:solidFill>
                  </a:tcPr>
                </a:tc>
                <a:tc>
                  <a:txBody>
                    <a:bodyPr/>
                    <a:lstStyle/>
                    <a:p>
                      <a:pPr algn="r" fontAlgn="b"/>
                      <a:r>
                        <a:rPr lang="es-ES" sz="2000" b="1" u="none" strike="noStrike" dirty="0">
                          <a:solidFill>
                            <a:schemeClr val="tx1"/>
                          </a:solidFill>
                          <a:effectLst/>
                          <a:latin typeface="+mn-lt"/>
                        </a:rPr>
                        <a:t>   4.833 </a:t>
                      </a:r>
                      <a:endParaRPr lang="es-ES" sz="2000" b="1" i="0" u="none" strike="noStrike" dirty="0">
                        <a:solidFill>
                          <a:schemeClr val="tx1"/>
                        </a:solidFill>
                        <a:effectLst/>
                        <a:latin typeface="+mn-lt"/>
                      </a:endParaRPr>
                    </a:p>
                  </a:txBody>
                  <a:tcPr marL="7620" marR="7620" marT="7620" marB="0" anchor="b">
                    <a:solidFill>
                      <a:schemeClr val="bg1">
                        <a:lumMod val="65000"/>
                      </a:schemeClr>
                    </a:solidFill>
                  </a:tcPr>
                </a:tc>
                <a:extLst>
                  <a:ext uri="{0D108BD9-81ED-4DB2-BD59-A6C34878D82A}">
                    <a16:rowId xmlns:a16="http://schemas.microsoft.com/office/drawing/2014/main" val="3239089219"/>
                  </a:ext>
                </a:extLst>
              </a:tr>
            </a:tbl>
          </a:graphicData>
        </a:graphic>
      </p:graphicFrame>
      <p:sp>
        <p:nvSpPr>
          <p:cNvPr id="2" name="CuadroTexto 1">
            <a:extLst>
              <a:ext uri="{FF2B5EF4-FFF2-40B4-BE49-F238E27FC236}">
                <a16:creationId xmlns:a16="http://schemas.microsoft.com/office/drawing/2014/main" id="{320C055B-4A25-9DCB-71AB-2F7EC0A48289}"/>
              </a:ext>
            </a:extLst>
          </p:cNvPr>
          <p:cNvSpPr txBox="1"/>
          <p:nvPr/>
        </p:nvSpPr>
        <p:spPr>
          <a:xfrm>
            <a:off x="10750379" y="1062284"/>
            <a:ext cx="1276865" cy="954107"/>
          </a:xfrm>
          <a:prstGeom prst="rect">
            <a:avLst/>
          </a:prstGeom>
          <a:solidFill>
            <a:schemeClr val="bg2"/>
          </a:solidFill>
          <a:ln>
            <a:solidFill>
              <a:schemeClr val="tx1"/>
            </a:solidFill>
          </a:ln>
        </p:spPr>
        <p:txBody>
          <a:bodyPr wrap="square" rtlCol="0">
            <a:spAutoFit/>
          </a:bodyPr>
          <a:lstStyle/>
          <a:p>
            <a:r>
              <a:rPr lang="es-ES" sz="2000" b="1" dirty="0"/>
              <a:t>- 4% </a:t>
            </a:r>
            <a:r>
              <a:rPr lang="es-ES" b="1" dirty="0"/>
              <a:t>que la campaña 2022.</a:t>
            </a:r>
          </a:p>
        </p:txBody>
      </p:sp>
      <p:sp>
        <p:nvSpPr>
          <p:cNvPr id="3" name="Flecha: doblada hacia arriba 2">
            <a:extLst>
              <a:ext uri="{FF2B5EF4-FFF2-40B4-BE49-F238E27FC236}">
                <a16:creationId xmlns:a16="http://schemas.microsoft.com/office/drawing/2014/main" id="{1A62E4E0-94D4-0B8F-6EFD-9FC3818E321E}"/>
              </a:ext>
            </a:extLst>
          </p:cNvPr>
          <p:cNvSpPr/>
          <p:nvPr/>
        </p:nvSpPr>
        <p:spPr>
          <a:xfrm rot="10800000">
            <a:off x="10136441" y="1406456"/>
            <a:ext cx="574796" cy="295676"/>
          </a:xfrm>
          <a:prstGeom prst="bentUp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Texto&#10;&#10;Descripción generada automáticamente">
            <a:extLst>
              <a:ext uri="{FF2B5EF4-FFF2-40B4-BE49-F238E27FC236}">
                <a16:creationId xmlns:a16="http://schemas.microsoft.com/office/drawing/2014/main" id="{EB86503F-6800-F120-8E87-B272A3CFF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327721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90B5-8C28-FBF9-D9D6-077587CB545B}"/>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D3E9E612-5722-CB35-68D0-9EC501313981}"/>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74B12A86-ADEE-96A2-27D4-25D1D0787B9B}"/>
              </a:ext>
            </a:extLst>
          </p:cNvPr>
          <p:cNvPicPr>
            <a:picLocks noChangeAspect="1"/>
          </p:cNvPicPr>
          <p:nvPr/>
        </p:nvPicPr>
        <p:blipFill>
          <a:blip r:embed="rId3"/>
          <a:stretch>
            <a:fillRect/>
          </a:stretch>
        </p:blipFill>
        <p:spPr>
          <a:xfrm>
            <a:off x="0" y="0"/>
            <a:ext cx="12204000" cy="133875"/>
          </a:xfrm>
          <a:prstGeom prst="rect">
            <a:avLst/>
          </a:prstGeom>
        </p:spPr>
      </p:pic>
      <p:sp>
        <p:nvSpPr>
          <p:cNvPr id="6" name="Rectángulo 5">
            <a:extLst>
              <a:ext uri="{FF2B5EF4-FFF2-40B4-BE49-F238E27FC236}">
                <a16:creationId xmlns:a16="http://schemas.microsoft.com/office/drawing/2014/main" id="{9972F269-B758-C10B-383A-868E18BD02B1}"/>
              </a:ext>
            </a:extLst>
          </p:cNvPr>
          <p:cNvSpPr/>
          <p:nvPr/>
        </p:nvSpPr>
        <p:spPr>
          <a:xfrm>
            <a:off x="180499" y="304249"/>
            <a:ext cx="7549567" cy="46166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defRPr/>
            </a:pPr>
            <a:r>
              <a:rPr lang="es-ES" sz="2400" b="1" dirty="0">
                <a:solidFill>
                  <a:schemeClr val="accent1">
                    <a:lumMod val="75000"/>
                  </a:schemeClr>
                </a:solidFill>
                <a:ea typeface="+mj-ea"/>
                <a:cs typeface="+mj-cs"/>
              </a:rPr>
              <a:t>PAGOS DE AYUDAS DIRECTAS 2024 (en ejecución)</a:t>
            </a:r>
          </a:p>
        </p:txBody>
      </p:sp>
      <p:sp>
        <p:nvSpPr>
          <p:cNvPr id="13" name="CuadroTexto 12">
            <a:extLst>
              <a:ext uri="{FF2B5EF4-FFF2-40B4-BE49-F238E27FC236}">
                <a16:creationId xmlns:a16="http://schemas.microsoft.com/office/drawing/2014/main" id="{624BE74B-D2C7-908F-8EDD-BEA0BFCCACB2}"/>
              </a:ext>
            </a:extLst>
          </p:cNvPr>
          <p:cNvSpPr txBox="1"/>
          <p:nvPr/>
        </p:nvSpPr>
        <p:spPr>
          <a:xfrm>
            <a:off x="5171317" y="2061914"/>
            <a:ext cx="3182570" cy="523220"/>
          </a:xfrm>
          <a:prstGeom prst="rect">
            <a:avLst/>
          </a:prstGeom>
          <a:solidFill>
            <a:schemeClr val="bg1">
              <a:lumMod val="65000"/>
            </a:schemeClr>
          </a:solidFill>
          <a:ln cmpd="dbl">
            <a:solidFill>
              <a:schemeClr val="tx1"/>
            </a:solidFill>
          </a:ln>
        </p:spPr>
        <p:txBody>
          <a:bodyPr wrap="square" rtlCol="0">
            <a:spAutoFit/>
          </a:bodyPr>
          <a:lstStyle>
            <a:defPPr>
              <a:defRPr lang="es-ES"/>
            </a:defPPr>
            <a:lvl1pPr>
              <a:defRPr sz="2800" b="1"/>
            </a:lvl1pPr>
          </a:lstStyle>
          <a:p>
            <a:pPr algn="ctr"/>
            <a:r>
              <a:rPr lang="es-ES" dirty="0"/>
              <a:t>598.151 solicitantes</a:t>
            </a:r>
          </a:p>
        </p:txBody>
      </p:sp>
      <p:sp>
        <p:nvSpPr>
          <p:cNvPr id="14" name="Flecha: pentágono 13">
            <a:extLst>
              <a:ext uri="{FF2B5EF4-FFF2-40B4-BE49-F238E27FC236}">
                <a16:creationId xmlns:a16="http://schemas.microsoft.com/office/drawing/2014/main" id="{6E44F5B7-9B6F-369A-6A29-1EFC64843E9C}"/>
              </a:ext>
            </a:extLst>
          </p:cNvPr>
          <p:cNvSpPr/>
          <p:nvPr/>
        </p:nvSpPr>
        <p:spPr>
          <a:xfrm>
            <a:off x="2167951" y="1769253"/>
            <a:ext cx="2872720" cy="821684"/>
          </a:xfrm>
          <a:prstGeom prst="homePlat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4.882 M€</a:t>
            </a:r>
          </a:p>
          <a:p>
            <a:pPr algn="ctr"/>
            <a:r>
              <a:rPr lang="es-ES" sz="2000" b="1" dirty="0">
                <a:solidFill>
                  <a:schemeClr val="tx1"/>
                </a:solidFill>
              </a:rPr>
              <a:t>(techo presupuestado)</a:t>
            </a:r>
          </a:p>
        </p:txBody>
      </p:sp>
      <p:sp>
        <p:nvSpPr>
          <p:cNvPr id="15" name="CuadroTexto 14">
            <a:extLst>
              <a:ext uri="{FF2B5EF4-FFF2-40B4-BE49-F238E27FC236}">
                <a16:creationId xmlns:a16="http://schemas.microsoft.com/office/drawing/2014/main" id="{E084310A-009D-313D-9376-293DB34F2CDB}"/>
              </a:ext>
            </a:extLst>
          </p:cNvPr>
          <p:cNvSpPr txBox="1"/>
          <p:nvPr/>
        </p:nvSpPr>
        <p:spPr>
          <a:xfrm>
            <a:off x="9561750" y="6014536"/>
            <a:ext cx="2470729" cy="338554"/>
          </a:xfrm>
          <a:prstGeom prst="rect">
            <a:avLst/>
          </a:prstGeom>
          <a:solidFill>
            <a:schemeClr val="bg2"/>
          </a:solidFill>
          <a:ln>
            <a:solidFill>
              <a:schemeClr val="tx1"/>
            </a:solidFill>
          </a:ln>
        </p:spPr>
        <p:txBody>
          <a:bodyPr wrap="square" rtlCol="0">
            <a:spAutoFit/>
          </a:bodyPr>
          <a:lstStyle/>
          <a:p>
            <a:r>
              <a:rPr lang="es-ES" sz="1600" b="1" dirty="0"/>
              <a:t>+5% que en marzo de 2024</a:t>
            </a:r>
            <a:endParaRPr lang="es-ES" sz="1400" b="1" dirty="0"/>
          </a:p>
        </p:txBody>
      </p:sp>
      <p:sp>
        <p:nvSpPr>
          <p:cNvPr id="16" name="Flecha: hacia arriba 15">
            <a:extLst>
              <a:ext uri="{FF2B5EF4-FFF2-40B4-BE49-F238E27FC236}">
                <a16:creationId xmlns:a16="http://schemas.microsoft.com/office/drawing/2014/main" id="{B0C6FB28-F044-E8E5-4788-974B45FD8128}"/>
              </a:ext>
            </a:extLst>
          </p:cNvPr>
          <p:cNvSpPr/>
          <p:nvPr/>
        </p:nvSpPr>
        <p:spPr>
          <a:xfrm>
            <a:off x="2719386" y="2711685"/>
            <a:ext cx="546410" cy="717066"/>
          </a:xfrm>
          <a:prstGeom prst="upArrow">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1C5AB7CD-3853-A8E0-9FE0-50A5BF47FCF1}"/>
              </a:ext>
            </a:extLst>
          </p:cNvPr>
          <p:cNvSpPr txBox="1"/>
          <p:nvPr/>
        </p:nvSpPr>
        <p:spPr>
          <a:xfrm>
            <a:off x="8758881" y="1062253"/>
            <a:ext cx="1276865" cy="954107"/>
          </a:xfrm>
          <a:prstGeom prst="rect">
            <a:avLst/>
          </a:prstGeom>
          <a:solidFill>
            <a:schemeClr val="bg2"/>
          </a:solidFill>
          <a:ln>
            <a:solidFill>
              <a:schemeClr val="tx1"/>
            </a:solidFill>
          </a:ln>
        </p:spPr>
        <p:txBody>
          <a:bodyPr wrap="square" rtlCol="0">
            <a:spAutoFit/>
          </a:bodyPr>
          <a:lstStyle/>
          <a:p>
            <a:r>
              <a:rPr lang="es-ES" sz="2000" b="1" dirty="0"/>
              <a:t>- 3,9% </a:t>
            </a:r>
            <a:r>
              <a:rPr lang="es-ES" b="1" dirty="0"/>
              <a:t>que la campaña 2023.</a:t>
            </a:r>
          </a:p>
        </p:txBody>
      </p:sp>
      <p:sp>
        <p:nvSpPr>
          <p:cNvPr id="3" name="Flecha: doblada hacia arriba 2">
            <a:extLst>
              <a:ext uri="{FF2B5EF4-FFF2-40B4-BE49-F238E27FC236}">
                <a16:creationId xmlns:a16="http://schemas.microsoft.com/office/drawing/2014/main" id="{50724603-AEA6-4E64-58ED-C5AC9E538040}"/>
              </a:ext>
            </a:extLst>
          </p:cNvPr>
          <p:cNvSpPr/>
          <p:nvPr/>
        </p:nvSpPr>
        <p:spPr>
          <a:xfrm rot="10800000">
            <a:off x="7933038" y="1640779"/>
            <a:ext cx="574796" cy="295676"/>
          </a:xfrm>
          <a:prstGeom prst="bentUp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Tabla 6">
            <a:extLst>
              <a:ext uri="{FF2B5EF4-FFF2-40B4-BE49-F238E27FC236}">
                <a16:creationId xmlns:a16="http://schemas.microsoft.com/office/drawing/2014/main" id="{BB1D6085-FB3C-6958-0A55-7FAC9BAC782D}"/>
              </a:ext>
            </a:extLst>
          </p:cNvPr>
          <p:cNvGraphicFramePr>
            <a:graphicFrameLocks noGrp="1"/>
          </p:cNvGraphicFramePr>
          <p:nvPr>
            <p:extLst>
              <p:ext uri="{D42A27DB-BD31-4B8C-83A1-F6EECF244321}">
                <p14:modId xmlns:p14="http://schemas.microsoft.com/office/powerpoint/2010/main" val="730048912"/>
              </p:ext>
            </p:extLst>
          </p:nvPr>
        </p:nvGraphicFramePr>
        <p:xfrm>
          <a:off x="2374490" y="3646572"/>
          <a:ext cx="7022824" cy="2705332"/>
        </p:xfrm>
        <a:graphic>
          <a:graphicData uri="http://schemas.openxmlformats.org/drawingml/2006/table">
            <a:tbl>
              <a:tblPr>
                <a:tableStyleId>{5C22544A-7EE6-4342-B048-85BDC9FD1C3A}</a:tableStyleId>
              </a:tblPr>
              <a:tblGrid>
                <a:gridCol w="6032354">
                  <a:extLst>
                    <a:ext uri="{9D8B030D-6E8A-4147-A177-3AD203B41FA5}">
                      <a16:colId xmlns:a16="http://schemas.microsoft.com/office/drawing/2014/main" val="945129477"/>
                    </a:ext>
                  </a:extLst>
                </a:gridCol>
                <a:gridCol w="990470">
                  <a:extLst>
                    <a:ext uri="{9D8B030D-6E8A-4147-A177-3AD203B41FA5}">
                      <a16:colId xmlns:a16="http://schemas.microsoft.com/office/drawing/2014/main" val="710335261"/>
                    </a:ext>
                  </a:extLst>
                </a:gridCol>
              </a:tblGrid>
              <a:tr h="386476">
                <a:tc>
                  <a:txBody>
                    <a:bodyPr/>
                    <a:lstStyle/>
                    <a:p>
                      <a:pPr algn="ctr" fontAlgn="b"/>
                      <a:r>
                        <a:rPr lang="es-ES" sz="2000" b="1" u="none" strike="noStrike" dirty="0">
                          <a:solidFill>
                            <a:schemeClr val="tx1"/>
                          </a:solidFill>
                          <a:effectLst/>
                          <a:latin typeface="+mn-lt"/>
                        </a:rPr>
                        <a:t>AYUDA ejecutada en la Campaña 2024 (</a:t>
                      </a:r>
                      <a:r>
                        <a:rPr lang="es-ES" sz="2000" b="1" u="sng" strike="noStrike" dirty="0">
                          <a:solidFill>
                            <a:schemeClr val="tx1"/>
                          </a:solidFill>
                          <a:effectLst/>
                          <a:latin typeface="+mn-lt"/>
                        </a:rPr>
                        <a:t>a 23 marzo </a:t>
                      </a:r>
                      <a:r>
                        <a:rPr lang="es-ES" sz="2000" b="1" u="none" strike="noStrike" dirty="0">
                          <a:solidFill>
                            <a:schemeClr val="tx1"/>
                          </a:solidFill>
                          <a:effectLst/>
                          <a:latin typeface="+mn-lt"/>
                        </a:rPr>
                        <a:t>2025)</a:t>
                      </a:r>
                      <a:endParaRPr lang="es-ES" sz="2000" b="1" i="0" u="none" strike="noStrike" dirty="0">
                        <a:solidFill>
                          <a:schemeClr val="tx1"/>
                        </a:solidFill>
                        <a:effectLst/>
                        <a:latin typeface="+mn-lt"/>
                      </a:endParaRPr>
                    </a:p>
                  </a:txBody>
                  <a:tcPr marL="7620" marR="7620" marT="7620" marB="0" anchor="ctr">
                    <a:solidFill>
                      <a:schemeClr val="bg1">
                        <a:lumMod val="65000"/>
                      </a:schemeClr>
                    </a:solidFill>
                  </a:tcPr>
                </a:tc>
                <a:tc>
                  <a:txBody>
                    <a:bodyPr/>
                    <a:lstStyle/>
                    <a:p>
                      <a:pPr algn="ctr" fontAlgn="b"/>
                      <a:r>
                        <a:rPr lang="es-ES" sz="2000" b="1" u="none" strike="noStrike" dirty="0">
                          <a:solidFill>
                            <a:schemeClr val="tx1"/>
                          </a:solidFill>
                          <a:effectLst/>
                          <a:latin typeface="+mn-lt"/>
                        </a:rPr>
                        <a:t>M€</a:t>
                      </a:r>
                      <a:endParaRPr lang="es-ES" sz="2000" b="1" i="0" u="none" strike="noStrike" dirty="0">
                        <a:solidFill>
                          <a:schemeClr val="tx1"/>
                        </a:solidFill>
                        <a:effectLst/>
                        <a:latin typeface="+mn-lt"/>
                      </a:endParaRPr>
                    </a:p>
                  </a:txBody>
                  <a:tcPr marL="7620" marR="7620" marT="7620" marB="0" anchor="b">
                    <a:solidFill>
                      <a:schemeClr val="bg1">
                        <a:lumMod val="65000"/>
                      </a:schemeClr>
                    </a:solidFill>
                  </a:tcPr>
                </a:tc>
                <a:extLst>
                  <a:ext uri="{0D108BD9-81ED-4DB2-BD59-A6C34878D82A}">
                    <a16:rowId xmlns:a16="http://schemas.microsoft.com/office/drawing/2014/main" val="3963763183"/>
                  </a:ext>
                </a:extLst>
              </a:tr>
              <a:tr h="386476">
                <a:tc>
                  <a:txBody>
                    <a:bodyPr/>
                    <a:lstStyle/>
                    <a:p>
                      <a:pPr algn="l" fontAlgn="b"/>
                      <a:r>
                        <a:rPr lang="es-ES" sz="2000" b="1" u="none" strike="noStrike" dirty="0">
                          <a:solidFill>
                            <a:schemeClr val="tx1"/>
                          </a:solidFill>
                          <a:effectLst/>
                          <a:latin typeface="+mn-lt"/>
                        </a:rPr>
                        <a:t>Ayuda Básica a la Renta para la sostenibilidad</a:t>
                      </a:r>
                      <a:endParaRPr lang="es-ES" sz="2000" b="1" i="0" u="none" strike="noStrike" dirty="0">
                        <a:solidFill>
                          <a:schemeClr val="tx1"/>
                        </a:solidFill>
                        <a:effectLst/>
                        <a:latin typeface="+mn-lt"/>
                      </a:endParaRPr>
                    </a:p>
                  </a:txBody>
                  <a:tcPr marL="7620" marR="7620" marT="7620" marB="0" anchor="b">
                    <a:solidFill>
                      <a:schemeClr val="accent4">
                        <a:lumMod val="20000"/>
                        <a:lumOff val="80000"/>
                      </a:schemeClr>
                    </a:solidFill>
                  </a:tcPr>
                </a:tc>
                <a:tc>
                  <a:txBody>
                    <a:bodyPr/>
                    <a:lstStyle/>
                    <a:p>
                      <a:pPr algn="r" fontAlgn="b"/>
                      <a:r>
                        <a:rPr lang="es-ES" sz="2000" b="1" i="0" u="none" strike="noStrike" dirty="0">
                          <a:solidFill>
                            <a:schemeClr val="tx1"/>
                          </a:solidFill>
                          <a:effectLst/>
                          <a:latin typeface="Calibri" panose="020F0502020204030204" pitchFamily="34" charset="0"/>
                        </a:rPr>
                        <a:t>1.974,4</a:t>
                      </a:r>
                    </a:p>
                  </a:txBody>
                  <a:tcPr marL="6350" marR="6350" marT="6350" marB="0" anchor="b">
                    <a:solidFill>
                      <a:schemeClr val="accent4">
                        <a:lumMod val="20000"/>
                        <a:lumOff val="80000"/>
                      </a:schemeClr>
                    </a:solidFill>
                  </a:tcPr>
                </a:tc>
                <a:extLst>
                  <a:ext uri="{0D108BD9-81ED-4DB2-BD59-A6C34878D82A}">
                    <a16:rowId xmlns:a16="http://schemas.microsoft.com/office/drawing/2014/main" val="2352917226"/>
                  </a:ext>
                </a:extLst>
              </a:tr>
              <a:tr h="386476">
                <a:tc>
                  <a:txBody>
                    <a:bodyPr/>
                    <a:lstStyle/>
                    <a:p>
                      <a:pPr algn="l" fontAlgn="b"/>
                      <a:r>
                        <a:rPr lang="es-ES" sz="2000" b="1" u="none" strike="noStrike" dirty="0">
                          <a:solidFill>
                            <a:schemeClr val="tx1"/>
                          </a:solidFill>
                          <a:effectLst/>
                          <a:latin typeface="+mn-lt"/>
                        </a:rPr>
                        <a:t>Ayuda complementaria redistributiva </a:t>
                      </a:r>
                      <a:endParaRPr lang="es-ES" sz="2000" b="1" i="0" u="none" strike="noStrike" dirty="0">
                        <a:solidFill>
                          <a:schemeClr val="tx1"/>
                        </a:solidFill>
                        <a:effectLst/>
                        <a:latin typeface="+mn-lt"/>
                      </a:endParaRPr>
                    </a:p>
                  </a:txBody>
                  <a:tcPr marL="7620" marR="7620" marT="7620" marB="0" anchor="b">
                    <a:solidFill>
                      <a:schemeClr val="accent4">
                        <a:lumMod val="40000"/>
                        <a:lumOff val="60000"/>
                      </a:schemeClr>
                    </a:solidFill>
                  </a:tcPr>
                </a:tc>
                <a:tc>
                  <a:txBody>
                    <a:bodyPr/>
                    <a:lstStyle/>
                    <a:p>
                      <a:pPr algn="r" fontAlgn="b"/>
                      <a:r>
                        <a:rPr lang="es-ES" sz="2000" b="1" i="0" u="none" strike="noStrike" dirty="0">
                          <a:solidFill>
                            <a:schemeClr val="tx1"/>
                          </a:solidFill>
                          <a:effectLst/>
                          <a:latin typeface="Calibri" panose="020F0502020204030204" pitchFamily="34" charset="0"/>
                        </a:rPr>
                        <a:t>427,9</a:t>
                      </a:r>
                    </a:p>
                  </a:txBody>
                  <a:tcPr marL="6350" marR="6350" marT="6350" marB="0" anchor="b">
                    <a:solidFill>
                      <a:schemeClr val="accent4">
                        <a:lumMod val="40000"/>
                        <a:lumOff val="60000"/>
                      </a:schemeClr>
                    </a:solidFill>
                  </a:tcPr>
                </a:tc>
                <a:extLst>
                  <a:ext uri="{0D108BD9-81ED-4DB2-BD59-A6C34878D82A}">
                    <a16:rowId xmlns:a16="http://schemas.microsoft.com/office/drawing/2014/main" val="1633349935"/>
                  </a:ext>
                </a:extLst>
              </a:tr>
              <a:tr h="386476">
                <a:tc>
                  <a:txBody>
                    <a:bodyPr/>
                    <a:lstStyle/>
                    <a:p>
                      <a:pPr algn="l" fontAlgn="b"/>
                      <a:r>
                        <a:rPr lang="es-ES" sz="2000" b="1" u="none" strike="noStrike" dirty="0">
                          <a:solidFill>
                            <a:schemeClr val="tx1"/>
                          </a:solidFill>
                          <a:effectLst/>
                          <a:latin typeface="+mn-lt"/>
                        </a:rPr>
                        <a:t>Ayuda complementaria jóvenes</a:t>
                      </a:r>
                      <a:endParaRPr lang="es-ES" sz="2000" b="1" i="0" u="none" strike="noStrike" dirty="0">
                        <a:solidFill>
                          <a:schemeClr val="tx1"/>
                        </a:solidFill>
                        <a:effectLst/>
                        <a:latin typeface="+mn-lt"/>
                      </a:endParaRPr>
                    </a:p>
                  </a:txBody>
                  <a:tcPr marL="7620" marR="7620" marT="7620" marB="0" anchor="b">
                    <a:solidFill>
                      <a:schemeClr val="accent4">
                        <a:lumMod val="60000"/>
                        <a:lumOff val="40000"/>
                      </a:schemeClr>
                    </a:solidFill>
                  </a:tcPr>
                </a:tc>
                <a:tc>
                  <a:txBody>
                    <a:bodyPr/>
                    <a:lstStyle/>
                    <a:p>
                      <a:pPr algn="r" fontAlgn="b"/>
                      <a:r>
                        <a:rPr lang="es-ES" sz="2000" b="1" i="0" u="none" strike="noStrike" dirty="0">
                          <a:solidFill>
                            <a:schemeClr val="tx1"/>
                          </a:solidFill>
                          <a:effectLst/>
                          <a:latin typeface="Calibri" panose="020F0502020204030204" pitchFamily="34" charset="0"/>
                        </a:rPr>
                        <a:t>70,3</a:t>
                      </a:r>
                    </a:p>
                  </a:txBody>
                  <a:tcPr marL="6350" marR="6350" marT="6350" marB="0" anchor="b">
                    <a:solidFill>
                      <a:schemeClr val="accent4">
                        <a:lumMod val="60000"/>
                        <a:lumOff val="40000"/>
                      </a:schemeClr>
                    </a:solidFill>
                  </a:tcPr>
                </a:tc>
                <a:extLst>
                  <a:ext uri="{0D108BD9-81ED-4DB2-BD59-A6C34878D82A}">
                    <a16:rowId xmlns:a16="http://schemas.microsoft.com/office/drawing/2014/main" val="2456559152"/>
                  </a:ext>
                </a:extLst>
              </a:tr>
              <a:tr h="386476">
                <a:tc>
                  <a:txBody>
                    <a:bodyPr/>
                    <a:lstStyle/>
                    <a:p>
                      <a:pPr algn="l" fontAlgn="b"/>
                      <a:r>
                        <a:rPr lang="es-ES" sz="2000" b="1" u="none" strike="noStrike" dirty="0">
                          <a:solidFill>
                            <a:schemeClr val="tx1"/>
                          </a:solidFill>
                          <a:effectLst/>
                          <a:latin typeface="+mn-lt"/>
                        </a:rPr>
                        <a:t>Ecorregímenes </a:t>
                      </a:r>
                      <a:endParaRPr lang="es-ES" sz="2000" b="1" i="0" u="none" strike="noStrike" dirty="0">
                        <a:solidFill>
                          <a:schemeClr val="tx1"/>
                        </a:solidFill>
                        <a:effectLst/>
                        <a:latin typeface="+mn-lt"/>
                      </a:endParaRPr>
                    </a:p>
                  </a:txBody>
                  <a:tcPr marL="7620" marR="7620" marT="7620" marB="0" anchor="b">
                    <a:solidFill>
                      <a:schemeClr val="accent6">
                        <a:lumMod val="60000"/>
                        <a:lumOff val="40000"/>
                      </a:schemeClr>
                    </a:solidFill>
                  </a:tcPr>
                </a:tc>
                <a:tc>
                  <a:txBody>
                    <a:bodyPr/>
                    <a:lstStyle/>
                    <a:p>
                      <a:pPr algn="r" fontAlgn="b"/>
                      <a:r>
                        <a:rPr lang="es-ES" sz="2000" b="1" i="0" u="none" strike="noStrike" dirty="0">
                          <a:solidFill>
                            <a:schemeClr val="tx1"/>
                          </a:solidFill>
                          <a:effectLst/>
                          <a:latin typeface="Calibri" panose="020F0502020204030204" pitchFamily="34" charset="0"/>
                        </a:rPr>
                        <a:t>865,9</a:t>
                      </a:r>
                    </a:p>
                  </a:txBody>
                  <a:tcPr marL="6350" marR="6350" marT="6350" marB="0" anchor="b">
                    <a:solidFill>
                      <a:schemeClr val="accent6">
                        <a:lumMod val="60000"/>
                        <a:lumOff val="40000"/>
                      </a:schemeClr>
                    </a:solidFill>
                  </a:tcPr>
                </a:tc>
                <a:extLst>
                  <a:ext uri="{0D108BD9-81ED-4DB2-BD59-A6C34878D82A}">
                    <a16:rowId xmlns:a16="http://schemas.microsoft.com/office/drawing/2014/main" val="2379976923"/>
                  </a:ext>
                </a:extLst>
              </a:tr>
              <a:tr h="386476">
                <a:tc>
                  <a:txBody>
                    <a:bodyPr/>
                    <a:lstStyle/>
                    <a:p>
                      <a:pPr algn="l" fontAlgn="b"/>
                      <a:r>
                        <a:rPr lang="es-ES" sz="2000" b="1" u="none" strike="noStrike" dirty="0">
                          <a:solidFill>
                            <a:schemeClr val="tx1"/>
                          </a:solidFill>
                          <a:effectLst/>
                          <a:latin typeface="+mn-lt"/>
                        </a:rPr>
                        <a:t>Ayudas asociadas y pago algodón</a:t>
                      </a:r>
                      <a:endParaRPr lang="es-ES" sz="2000" b="1" i="0" u="none" strike="noStrike" dirty="0">
                        <a:solidFill>
                          <a:schemeClr val="tx1"/>
                        </a:solidFill>
                        <a:effectLst/>
                        <a:latin typeface="+mn-lt"/>
                      </a:endParaRPr>
                    </a:p>
                  </a:txBody>
                  <a:tcPr marL="7620" marR="7620" marT="7620" marB="0" anchor="b">
                    <a:solidFill>
                      <a:schemeClr val="accent5">
                        <a:lumMod val="60000"/>
                        <a:lumOff val="40000"/>
                      </a:schemeClr>
                    </a:solidFill>
                  </a:tcPr>
                </a:tc>
                <a:tc>
                  <a:txBody>
                    <a:bodyPr/>
                    <a:lstStyle/>
                    <a:p>
                      <a:pPr algn="r" fontAlgn="b"/>
                      <a:r>
                        <a:rPr lang="es-ES" sz="2000" b="1" i="0" u="none" strike="noStrike" dirty="0">
                          <a:solidFill>
                            <a:schemeClr val="tx1"/>
                          </a:solidFill>
                          <a:effectLst/>
                          <a:latin typeface="Calibri" panose="020F0502020204030204" pitchFamily="34" charset="0"/>
                        </a:rPr>
                        <a:t>574,2</a:t>
                      </a:r>
                    </a:p>
                  </a:txBody>
                  <a:tcPr marL="6350" marR="6350" marT="6350" marB="0" anchor="b">
                    <a:solidFill>
                      <a:schemeClr val="accent5">
                        <a:lumMod val="60000"/>
                        <a:lumOff val="40000"/>
                      </a:schemeClr>
                    </a:solidFill>
                  </a:tcPr>
                </a:tc>
                <a:extLst>
                  <a:ext uri="{0D108BD9-81ED-4DB2-BD59-A6C34878D82A}">
                    <a16:rowId xmlns:a16="http://schemas.microsoft.com/office/drawing/2014/main" val="4047322231"/>
                  </a:ext>
                </a:extLst>
              </a:tr>
              <a:tr h="386476">
                <a:tc>
                  <a:txBody>
                    <a:bodyPr/>
                    <a:lstStyle/>
                    <a:p>
                      <a:pPr algn="l" fontAlgn="b"/>
                      <a:r>
                        <a:rPr lang="es-ES" sz="2000" b="1" u="none" strike="noStrike" dirty="0">
                          <a:solidFill>
                            <a:schemeClr val="tx1"/>
                          </a:solidFill>
                          <a:effectLst/>
                          <a:latin typeface="+mn-lt"/>
                        </a:rPr>
                        <a:t>TOTAL </a:t>
                      </a:r>
                      <a:endParaRPr lang="es-ES" sz="2000" b="1" i="0" u="none" strike="noStrike" dirty="0">
                        <a:solidFill>
                          <a:schemeClr val="tx1"/>
                        </a:solidFill>
                        <a:effectLst/>
                        <a:latin typeface="+mn-lt"/>
                      </a:endParaRPr>
                    </a:p>
                  </a:txBody>
                  <a:tcPr marL="7620" marR="7620" marT="7620" marB="0" anchor="b">
                    <a:solidFill>
                      <a:schemeClr val="bg1">
                        <a:lumMod val="65000"/>
                      </a:schemeClr>
                    </a:solidFill>
                  </a:tcPr>
                </a:tc>
                <a:tc>
                  <a:txBody>
                    <a:bodyPr/>
                    <a:lstStyle/>
                    <a:p>
                      <a:pPr algn="r" fontAlgn="b"/>
                      <a:r>
                        <a:rPr lang="es-ES" sz="2000" b="1" u="none" strike="noStrike" dirty="0">
                          <a:solidFill>
                            <a:schemeClr val="tx1"/>
                          </a:solidFill>
                          <a:effectLst/>
                          <a:latin typeface="+mn-lt"/>
                        </a:rPr>
                        <a:t>   3.912,7 </a:t>
                      </a:r>
                      <a:endParaRPr lang="es-ES" sz="2000" b="1" i="0" u="none" strike="noStrike" dirty="0">
                        <a:solidFill>
                          <a:schemeClr val="tx1"/>
                        </a:solidFill>
                        <a:effectLst/>
                        <a:latin typeface="+mn-lt"/>
                      </a:endParaRPr>
                    </a:p>
                  </a:txBody>
                  <a:tcPr marL="7620" marR="7620" marT="7620" marB="0" anchor="b">
                    <a:solidFill>
                      <a:schemeClr val="bg1">
                        <a:lumMod val="65000"/>
                      </a:schemeClr>
                    </a:solidFill>
                  </a:tcPr>
                </a:tc>
                <a:extLst>
                  <a:ext uri="{0D108BD9-81ED-4DB2-BD59-A6C34878D82A}">
                    <a16:rowId xmlns:a16="http://schemas.microsoft.com/office/drawing/2014/main" val="3239089219"/>
                  </a:ext>
                </a:extLst>
              </a:tr>
            </a:tbl>
          </a:graphicData>
        </a:graphic>
      </p:graphicFrame>
      <p:pic>
        <p:nvPicPr>
          <p:cNvPr id="5" name="Imagen 4" descr="Texto&#10;&#10;Descripción generada automáticamente">
            <a:extLst>
              <a:ext uri="{FF2B5EF4-FFF2-40B4-BE49-F238E27FC236}">
                <a16:creationId xmlns:a16="http://schemas.microsoft.com/office/drawing/2014/main" id="{7BA4CEE5-FC82-5D0E-183A-BC3AD416C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143878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2E1F4-6C64-ACB5-391C-7904EF4C3F8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471A0E16-A9A6-F6A2-13F5-8BA40D6056B2}"/>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3257A3FC-0E7E-F5F4-4566-17836A7B9D7C}"/>
              </a:ext>
            </a:extLst>
          </p:cNvPr>
          <p:cNvPicPr>
            <a:picLocks noChangeAspect="1"/>
          </p:cNvPicPr>
          <p:nvPr/>
        </p:nvPicPr>
        <p:blipFill>
          <a:blip r:embed="rId3"/>
          <a:stretch>
            <a:fillRect/>
          </a:stretch>
        </p:blipFill>
        <p:spPr>
          <a:xfrm>
            <a:off x="0" y="0"/>
            <a:ext cx="12204000" cy="133875"/>
          </a:xfrm>
          <a:prstGeom prst="rect">
            <a:avLst/>
          </a:prstGeom>
        </p:spPr>
      </p:pic>
      <p:sp>
        <p:nvSpPr>
          <p:cNvPr id="4" name="Rectángulo 3">
            <a:extLst>
              <a:ext uri="{FF2B5EF4-FFF2-40B4-BE49-F238E27FC236}">
                <a16:creationId xmlns:a16="http://schemas.microsoft.com/office/drawing/2014/main" id="{B7EFF635-8C89-AAD6-7021-740CA6A42AE9}"/>
              </a:ext>
            </a:extLst>
          </p:cNvPr>
          <p:cNvSpPr/>
          <p:nvPr/>
        </p:nvSpPr>
        <p:spPr>
          <a:xfrm>
            <a:off x="2338367" y="374267"/>
            <a:ext cx="7549567" cy="461665"/>
          </a:xfrm>
          <a:prstGeom prst="rect">
            <a:avLst/>
          </a:prstGeom>
          <a:solidFill>
            <a:schemeClr val="bg1"/>
          </a:solidFill>
          <a:ln>
            <a:solidFill>
              <a:schemeClr val="tx1">
                <a:lumMod val="65000"/>
                <a:lumOff val="35000"/>
              </a:schemeClr>
            </a:solidFill>
          </a:ln>
        </p:spPr>
        <p:txBody>
          <a:bodyPr vert="horz" lIns="91440" tIns="45720" rIns="91440" bIns="45720" rtlCol="0" anchor="ctr">
            <a:noAutofit/>
          </a:bodyPr>
          <a:lstStyle/>
          <a:p>
            <a:pPr algn="ctr">
              <a:spcBef>
                <a:spcPct val="0"/>
              </a:spcBef>
            </a:pPr>
            <a:r>
              <a:rPr lang="es-ES" sz="2400" b="1" dirty="0">
                <a:solidFill>
                  <a:schemeClr val="accent1">
                    <a:lumMod val="75000"/>
                  </a:schemeClr>
                </a:solidFill>
                <a:ea typeface="+mj-ea"/>
                <a:cs typeface="+mj-cs"/>
              </a:rPr>
              <a:t>APOYO A LAS RENTAS DE LOS AGRICULTORES </a:t>
            </a:r>
          </a:p>
        </p:txBody>
      </p:sp>
      <p:sp>
        <p:nvSpPr>
          <p:cNvPr id="6" name="object 3">
            <a:extLst>
              <a:ext uri="{FF2B5EF4-FFF2-40B4-BE49-F238E27FC236}">
                <a16:creationId xmlns:a16="http://schemas.microsoft.com/office/drawing/2014/main" id="{1D179378-4CFA-3CA0-4D31-D9C32DF0AEE1}"/>
              </a:ext>
            </a:extLst>
          </p:cNvPr>
          <p:cNvSpPr txBox="1"/>
          <p:nvPr/>
        </p:nvSpPr>
        <p:spPr>
          <a:xfrm>
            <a:off x="227913" y="601327"/>
            <a:ext cx="11532973" cy="1747950"/>
          </a:xfrm>
          <a:prstGeom prst="rect">
            <a:avLst/>
          </a:prstGeom>
          <a:noFill/>
          <a:ln>
            <a:noFill/>
          </a:ln>
        </p:spPr>
        <p:txBody>
          <a:bodyPr vert="horz" lIns="91440" tIns="45720" rIns="91440" bIns="45720" rtlCol="0" anchor="ctr">
            <a:noAutofit/>
          </a:bodyPr>
          <a:lstStyle>
            <a:defPPr>
              <a:defRPr lang="es-ES"/>
            </a:defPPr>
            <a:lvl1pPr marL="342900" indent="-342900">
              <a:lnSpc>
                <a:spcPct val="120000"/>
              </a:lnSpc>
              <a:spcBef>
                <a:spcPct val="0"/>
              </a:spcBef>
              <a:buFont typeface="Arial" panose="020B0604020202020204" pitchFamily="34" charset="0"/>
              <a:buChar char="•"/>
              <a:defRPr sz="2400" b="1" spc="-5">
                <a:solidFill>
                  <a:prstClr val="black"/>
                </a:solidFill>
                <a:ea typeface="+mj-ea"/>
                <a:cs typeface="Arial"/>
              </a:defRPr>
            </a:lvl1pPr>
          </a:lstStyle>
          <a:p>
            <a:r>
              <a:rPr lang="es-ES_tradnl" sz="2000" dirty="0"/>
              <a:t>La remuneración media del sector agrario en 2023 fue del 71% de la media del resto de sectores</a:t>
            </a:r>
          </a:p>
          <a:p>
            <a:r>
              <a:rPr lang="es-ES_tradnl" sz="2000" dirty="0"/>
              <a:t>Las ayudas de la PAC constituyeron en 2023 entre el 20 y 30% de las rentas del sector agrario </a:t>
            </a:r>
            <a:endParaRPr lang="es-ES" sz="2000" dirty="0"/>
          </a:p>
        </p:txBody>
      </p:sp>
      <p:graphicFrame>
        <p:nvGraphicFramePr>
          <p:cNvPr id="9" name="Gráfico 8">
            <a:extLst>
              <a:ext uri="{FF2B5EF4-FFF2-40B4-BE49-F238E27FC236}">
                <a16:creationId xmlns:a16="http://schemas.microsoft.com/office/drawing/2014/main" id="{C44A3B2D-F881-4B6D-1802-56F44803508A}"/>
              </a:ext>
            </a:extLst>
          </p:cNvPr>
          <p:cNvGraphicFramePr>
            <a:graphicFrameLocks/>
          </p:cNvGraphicFramePr>
          <p:nvPr>
            <p:extLst>
              <p:ext uri="{D42A27DB-BD31-4B8C-83A1-F6EECF244321}">
                <p14:modId xmlns:p14="http://schemas.microsoft.com/office/powerpoint/2010/main" val="218088460"/>
              </p:ext>
            </p:extLst>
          </p:nvPr>
        </p:nvGraphicFramePr>
        <p:xfrm>
          <a:off x="1003300" y="2563086"/>
          <a:ext cx="5232743" cy="3706371"/>
        </p:xfrm>
        <a:graphic>
          <a:graphicData uri="http://schemas.openxmlformats.org/drawingml/2006/chart">
            <c:chart xmlns:c="http://schemas.openxmlformats.org/drawingml/2006/chart" xmlns:r="http://schemas.openxmlformats.org/officeDocument/2006/relationships" r:id="rId4"/>
          </a:graphicData>
        </a:graphic>
      </p:graphicFrame>
      <p:sp>
        <p:nvSpPr>
          <p:cNvPr id="12" name="object 3">
            <a:extLst>
              <a:ext uri="{FF2B5EF4-FFF2-40B4-BE49-F238E27FC236}">
                <a16:creationId xmlns:a16="http://schemas.microsoft.com/office/drawing/2014/main" id="{925B74E7-F879-3935-68D8-F364FE9E3B89}"/>
              </a:ext>
            </a:extLst>
          </p:cNvPr>
          <p:cNvSpPr txBox="1"/>
          <p:nvPr/>
        </p:nvSpPr>
        <p:spPr>
          <a:xfrm>
            <a:off x="7931887" y="2443304"/>
            <a:ext cx="3828999" cy="3706371"/>
          </a:xfrm>
          <a:prstGeom prst="rect">
            <a:avLst/>
          </a:prstGeom>
          <a:solidFill>
            <a:schemeClr val="accent3">
              <a:lumMod val="20000"/>
              <a:lumOff val="80000"/>
            </a:schemeClr>
          </a:solidFill>
          <a:ln>
            <a:noFill/>
          </a:ln>
        </p:spPr>
        <p:txBody>
          <a:bodyPr vert="horz" lIns="91440" tIns="45720" rIns="91440" bIns="45720" rtlCol="0" anchor="ctr">
            <a:noAutofit/>
          </a:bodyPr>
          <a:lstStyle>
            <a:defPPr>
              <a:defRPr lang="es-ES"/>
            </a:defPPr>
            <a:lvl1pPr algn="ctr">
              <a:spcBef>
                <a:spcPct val="0"/>
              </a:spcBef>
              <a:defRPr sz="2400" b="1" spc="-5">
                <a:solidFill>
                  <a:prstClr val="black"/>
                </a:solidFill>
                <a:ea typeface="+mj-ea"/>
                <a:cs typeface="Arial"/>
              </a:defRPr>
            </a:lvl1pPr>
          </a:lstStyle>
          <a:p>
            <a:pPr algn="l"/>
            <a:r>
              <a:rPr lang="es-ES_tradnl" dirty="0">
                <a:solidFill>
                  <a:schemeClr val="tx1"/>
                </a:solidFill>
              </a:rPr>
              <a:t>Campaña 2022:</a:t>
            </a:r>
          </a:p>
          <a:p>
            <a:pPr marL="342900" indent="-342900" algn="l">
              <a:buFont typeface="Arial" panose="020B0604020202020204" pitchFamily="34" charset="0"/>
              <a:buChar char="•"/>
            </a:pPr>
            <a:r>
              <a:rPr lang="es-ES_tradnl" dirty="0">
                <a:solidFill>
                  <a:srgbClr val="FF6600"/>
                </a:solidFill>
              </a:rPr>
              <a:t>Régimen de pequeños agricultores</a:t>
            </a:r>
          </a:p>
          <a:p>
            <a:pPr marL="342900" indent="-342900" algn="l">
              <a:buFont typeface="Arial" panose="020B0604020202020204" pitchFamily="34" charset="0"/>
              <a:buChar char="•"/>
            </a:pPr>
            <a:r>
              <a:rPr lang="es-ES_tradnl" dirty="0">
                <a:solidFill>
                  <a:schemeClr val="accent1">
                    <a:lumMod val="60000"/>
                    <a:lumOff val="40000"/>
                  </a:schemeClr>
                </a:solidFill>
              </a:rPr>
              <a:t>Pago Básico</a:t>
            </a:r>
          </a:p>
          <a:p>
            <a:pPr algn="l"/>
            <a:endParaRPr lang="es-ES_tradnl" dirty="0">
              <a:solidFill>
                <a:srgbClr val="0066FF"/>
              </a:solidFill>
            </a:endParaRPr>
          </a:p>
          <a:p>
            <a:pPr algn="l"/>
            <a:r>
              <a:rPr lang="es-ES_tradnl" dirty="0">
                <a:solidFill>
                  <a:schemeClr val="tx1"/>
                </a:solidFill>
              </a:rPr>
              <a:t>Campaña 2023 (PEPAC):</a:t>
            </a:r>
          </a:p>
          <a:p>
            <a:pPr marL="342900" indent="-342900" algn="l">
              <a:buFont typeface="Arial" panose="020B0604020202020204" pitchFamily="34" charset="0"/>
              <a:buChar char="•"/>
            </a:pPr>
            <a:r>
              <a:rPr lang="es-ES_tradnl" dirty="0">
                <a:solidFill>
                  <a:srgbClr val="FDD000"/>
                </a:solidFill>
              </a:rPr>
              <a:t>Pago Redistributivo</a:t>
            </a:r>
          </a:p>
          <a:p>
            <a:pPr marL="342900" indent="-342900" algn="l">
              <a:buFont typeface="Arial" panose="020B0604020202020204" pitchFamily="34" charset="0"/>
              <a:buChar char="•"/>
            </a:pPr>
            <a:r>
              <a:rPr lang="es-ES_tradnl" dirty="0">
                <a:solidFill>
                  <a:schemeClr val="accent4">
                    <a:lumMod val="75000"/>
                  </a:schemeClr>
                </a:solidFill>
              </a:rPr>
              <a:t>Ayuda Básica a la renta</a:t>
            </a:r>
          </a:p>
          <a:p>
            <a:pPr marL="342900" indent="-342900" algn="l">
              <a:buFont typeface="Arial" panose="020B0604020202020204" pitchFamily="34" charset="0"/>
              <a:buChar char="•"/>
            </a:pPr>
            <a:endParaRPr lang="es-ES" dirty="0">
              <a:solidFill>
                <a:schemeClr val="accent4">
                  <a:lumMod val="75000"/>
                </a:schemeClr>
              </a:solidFill>
            </a:endParaRPr>
          </a:p>
        </p:txBody>
      </p:sp>
      <p:sp>
        <p:nvSpPr>
          <p:cNvPr id="13" name="CuadroTexto 12">
            <a:extLst>
              <a:ext uri="{FF2B5EF4-FFF2-40B4-BE49-F238E27FC236}">
                <a16:creationId xmlns:a16="http://schemas.microsoft.com/office/drawing/2014/main" id="{3EA42904-1BBA-36C3-68EC-2F40BD33B305}"/>
              </a:ext>
            </a:extLst>
          </p:cNvPr>
          <p:cNvSpPr txBox="1"/>
          <p:nvPr/>
        </p:nvSpPr>
        <p:spPr>
          <a:xfrm>
            <a:off x="495898" y="4007220"/>
            <a:ext cx="615452" cy="369332"/>
          </a:xfrm>
          <a:prstGeom prst="rect">
            <a:avLst/>
          </a:prstGeom>
          <a:noFill/>
        </p:spPr>
        <p:txBody>
          <a:bodyPr wrap="square" rtlCol="0">
            <a:spAutoFit/>
          </a:bodyPr>
          <a:lstStyle/>
          <a:p>
            <a:r>
              <a:rPr lang="es-ES" b="1" dirty="0"/>
              <a:t>M€</a:t>
            </a:r>
          </a:p>
        </p:txBody>
      </p:sp>
      <p:pic>
        <p:nvPicPr>
          <p:cNvPr id="3" name="Imagen 2" descr="Texto&#10;&#10;Descripción generada automáticamente">
            <a:extLst>
              <a:ext uri="{FF2B5EF4-FFF2-40B4-BE49-F238E27FC236}">
                <a16:creationId xmlns:a16="http://schemas.microsoft.com/office/drawing/2014/main" id="{3C759400-3DD8-4922-AA64-F9467DF03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410433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5F016F1-E1DE-5728-4758-223B0322D29E}"/>
              </a:ext>
            </a:extLst>
          </p:cNvPr>
          <p:cNvPicPr>
            <a:picLocks noChangeAspect="1"/>
          </p:cNvPicPr>
          <p:nvPr/>
        </p:nvPicPr>
        <p:blipFill>
          <a:blip r:embed="rId3"/>
          <a:stretch>
            <a:fillRect/>
          </a:stretch>
        </p:blipFill>
        <p:spPr>
          <a:xfrm>
            <a:off x="11151" y="6407288"/>
            <a:ext cx="12204000" cy="468712"/>
          </a:xfrm>
          <a:prstGeom prst="rect">
            <a:avLst/>
          </a:prstGeom>
        </p:spPr>
      </p:pic>
      <p:pic>
        <p:nvPicPr>
          <p:cNvPr id="10" name="Imagen 9">
            <a:extLst>
              <a:ext uri="{FF2B5EF4-FFF2-40B4-BE49-F238E27FC236}">
                <a16:creationId xmlns:a16="http://schemas.microsoft.com/office/drawing/2014/main" id="{DC9E2A43-3645-080A-E563-3B963FDAC024}"/>
              </a:ext>
            </a:extLst>
          </p:cNvPr>
          <p:cNvPicPr>
            <a:picLocks noChangeAspect="1"/>
          </p:cNvPicPr>
          <p:nvPr/>
        </p:nvPicPr>
        <p:blipFill>
          <a:blip r:embed="rId3"/>
          <a:stretch>
            <a:fillRect/>
          </a:stretch>
        </p:blipFill>
        <p:spPr>
          <a:xfrm>
            <a:off x="0" y="0"/>
            <a:ext cx="12204000" cy="133875"/>
          </a:xfrm>
          <a:prstGeom prst="rect">
            <a:avLst/>
          </a:prstGeom>
        </p:spPr>
      </p:pic>
      <p:sp>
        <p:nvSpPr>
          <p:cNvPr id="2" name="Título 1">
            <a:extLst>
              <a:ext uri="{FF2B5EF4-FFF2-40B4-BE49-F238E27FC236}">
                <a16:creationId xmlns:a16="http://schemas.microsoft.com/office/drawing/2014/main" id="{6C01CC4C-64FA-A81C-AB7B-DE10109E5E62}"/>
              </a:ext>
            </a:extLst>
          </p:cNvPr>
          <p:cNvSpPr>
            <a:spLocks noGrp="1"/>
          </p:cNvSpPr>
          <p:nvPr>
            <p:ph type="title"/>
          </p:nvPr>
        </p:nvSpPr>
        <p:spPr>
          <a:xfrm>
            <a:off x="0" y="-294461"/>
            <a:ext cx="9947856" cy="1325563"/>
          </a:xfrm>
        </p:spPr>
        <p:txBody>
          <a:bodyPr>
            <a:normAutofit/>
          </a:bodyPr>
          <a:lstStyle/>
          <a:p>
            <a:r>
              <a:rPr lang="es-ES" sz="3000" b="1" dirty="0">
                <a:solidFill>
                  <a:schemeClr val="accent1">
                    <a:lumMod val="75000"/>
                  </a:schemeClr>
                </a:solidFill>
                <a:latin typeface="+mn-lt"/>
              </a:rPr>
              <a:t>IMPACTO ECONÓMICO EN LOS DOS PRIMEROS AÑOS</a:t>
            </a:r>
          </a:p>
        </p:txBody>
      </p:sp>
      <p:sp>
        <p:nvSpPr>
          <p:cNvPr id="3" name="Marcador de contenido 2">
            <a:extLst>
              <a:ext uri="{FF2B5EF4-FFF2-40B4-BE49-F238E27FC236}">
                <a16:creationId xmlns:a16="http://schemas.microsoft.com/office/drawing/2014/main" id="{2DA086EB-DC52-84CE-5F9B-3B33448EEDAF}"/>
              </a:ext>
            </a:extLst>
          </p:cNvPr>
          <p:cNvSpPr>
            <a:spLocks noGrp="1"/>
          </p:cNvSpPr>
          <p:nvPr>
            <p:ph idx="1"/>
          </p:nvPr>
        </p:nvSpPr>
        <p:spPr>
          <a:xfrm>
            <a:off x="300524" y="752599"/>
            <a:ext cx="11465455" cy="4695219"/>
          </a:xfrm>
        </p:spPr>
        <p:txBody>
          <a:bodyPr>
            <a:normAutofit fontScale="85000" lnSpcReduction="10000"/>
          </a:bodyPr>
          <a:lstStyle/>
          <a:p>
            <a:pPr marL="269875" marR="0" indent="-269875" algn="just">
              <a:lnSpc>
                <a:spcPct val="107000"/>
              </a:lnSpc>
              <a:spcAft>
                <a:spcPts val="800"/>
              </a:spcAft>
              <a:buClr>
                <a:srgbClr val="3965B5"/>
              </a:buClr>
              <a:buFont typeface="Wingdings" panose="05000000000000000000" pitchFamily="2" charset="2"/>
              <a:buChar char="v"/>
            </a:pPr>
            <a:r>
              <a:rPr lang="es-ES" sz="2400" b="1" kern="100" dirty="0">
                <a:ea typeface="Aptos" panose="020B0004020202020204" pitchFamily="34" charset="0"/>
                <a:cs typeface="Times New Roman" panose="02020603050405020304" pitchFamily="18" charset="0"/>
              </a:rPr>
              <a:t> A</a:t>
            </a:r>
            <a:r>
              <a:rPr lang="es-ES" sz="2400" b="1" kern="100" dirty="0">
                <a:effectLst/>
                <a:ea typeface="Aptos" panose="020B0004020202020204" pitchFamily="34" charset="0"/>
                <a:cs typeface="Times New Roman" panose="02020603050405020304" pitchFamily="18" charset="0"/>
              </a:rPr>
              <a:t>yudas directas: </a:t>
            </a:r>
            <a:r>
              <a:rPr lang="es-ES" sz="2400" kern="100" dirty="0">
                <a:effectLst/>
                <a:ea typeface="Aptos" panose="020B0004020202020204" pitchFamily="34" charset="0"/>
                <a:cs typeface="Times New Roman" panose="02020603050405020304" pitchFamily="18" charset="0"/>
              </a:rPr>
              <a:t>Para incremento de remuneración de explotaciones agrarias y contribución a resiliencia</a:t>
            </a:r>
          </a:p>
          <a:p>
            <a:pPr lvl="1" algn="just">
              <a:lnSpc>
                <a:spcPct val="107000"/>
              </a:lnSpc>
              <a:spcAft>
                <a:spcPts val="800"/>
              </a:spcAft>
              <a:buClr>
                <a:srgbClr val="3965B5"/>
              </a:buClr>
              <a:buFont typeface="Wingdings" panose="05000000000000000000" pitchFamily="2" charset="2"/>
              <a:buChar char="Ø"/>
            </a:pPr>
            <a:r>
              <a:rPr lang="es-ES" sz="2000" b="1" kern="100" dirty="0">
                <a:effectLst/>
                <a:ea typeface="Aptos" panose="020B0004020202020204" pitchFamily="34" charset="0"/>
                <a:cs typeface="Times New Roman" panose="02020603050405020304" pitchFamily="18" charset="0"/>
              </a:rPr>
              <a:t>Campaña 2023: 4.833 M€ (99,1% ejecutado)</a:t>
            </a:r>
          </a:p>
          <a:p>
            <a:pPr lvl="1" algn="just">
              <a:lnSpc>
                <a:spcPct val="107000"/>
              </a:lnSpc>
              <a:spcAft>
                <a:spcPts val="800"/>
              </a:spcAft>
              <a:buClr>
                <a:srgbClr val="3965B5"/>
              </a:buClr>
              <a:buFont typeface="Wingdings" panose="05000000000000000000" pitchFamily="2" charset="2"/>
              <a:buChar char="Ø"/>
            </a:pPr>
            <a:r>
              <a:rPr lang="es-ES" sz="2000" b="1" kern="100" dirty="0">
                <a:ea typeface="Aptos" panose="020B0004020202020204" pitchFamily="34" charset="0"/>
                <a:cs typeface="Times New Roman" panose="02020603050405020304" pitchFamily="18" charset="0"/>
              </a:rPr>
              <a:t>C</a:t>
            </a:r>
            <a:r>
              <a:rPr lang="es-ES" sz="2000" b="1" kern="100" dirty="0">
                <a:effectLst/>
                <a:ea typeface="Aptos" panose="020B0004020202020204" pitchFamily="34" charset="0"/>
                <a:cs typeface="Times New Roman" panose="02020603050405020304" pitchFamily="18" charset="0"/>
              </a:rPr>
              <a:t>ampaña</a:t>
            </a:r>
            <a:r>
              <a:rPr lang="es-ES" sz="2000" kern="100" dirty="0">
                <a:effectLst/>
                <a:ea typeface="Aptos" panose="020B0004020202020204" pitchFamily="34" charset="0"/>
                <a:cs typeface="Times New Roman" panose="02020603050405020304" pitchFamily="18" charset="0"/>
              </a:rPr>
              <a:t> </a:t>
            </a:r>
            <a:r>
              <a:rPr lang="es-ES" sz="2000" b="1" kern="100" dirty="0">
                <a:effectLst/>
                <a:ea typeface="Aptos" panose="020B0004020202020204" pitchFamily="34" charset="0"/>
                <a:cs typeface="Times New Roman" panose="02020603050405020304" pitchFamily="18" charset="0"/>
              </a:rPr>
              <a:t>2024: 4.882</a:t>
            </a:r>
            <a:r>
              <a:rPr lang="es-ES" sz="2000" kern="100" dirty="0">
                <a:effectLst/>
                <a:ea typeface="Aptos" panose="020B0004020202020204" pitchFamily="34" charset="0"/>
                <a:cs typeface="Times New Roman" panose="02020603050405020304" pitchFamily="18" charset="0"/>
              </a:rPr>
              <a:t> </a:t>
            </a:r>
            <a:r>
              <a:rPr lang="es-ES" sz="2000" b="1" kern="100" dirty="0">
                <a:effectLst/>
                <a:ea typeface="Aptos" panose="020B0004020202020204" pitchFamily="34" charset="0"/>
                <a:cs typeface="Times New Roman" panose="02020603050405020304" pitchFamily="18" charset="0"/>
              </a:rPr>
              <a:t>M€ (en ejecución): </a:t>
            </a:r>
            <a:r>
              <a:rPr lang="es-ES" sz="2000" b="1" kern="100" dirty="0">
                <a:ea typeface="Aptos" panose="020B0004020202020204" pitchFamily="34" charset="0"/>
                <a:cs typeface="Times New Roman" panose="02020603050405020304" pitchFamily="18" charset="0"/>
              </a:rPr>
              <a:t>A 23 de marzo de 2025 se han pagado 3.913 M€ (+5% respecto marzo 2024).</a:t>
            </a:r>
            <a:endParaRPr lang="es-ES" sz="2000" b="1" kern="100" dirty="0">
              <a:effectLst/>
              <a:ea typeface="Aptos" panose="020B0004020202020204" pitchFamily="34" charset="0"/>
              <a:cs typeface="Times New Roman" panose="02020603050405020304" pitchFamily="18" charset="0"/>
            </a:endParaRPr>
          </a:p>
          <a:p>
            <a:pPr marL="269875" marR="0" indent="-269875" algn="just">
              <a:lnSpc>
                <a:spcPct val="107000"/>
              </a:lnSpc>
              <a:spcAft>
                <a:spcPts val="800"/>
              </a:spcAft>
              <a:buClr>
                <a:srgbClr val="3965B5"/>
              </a:buClr>
              <a:buFont typeface="Wingdings" panose="05000000000000000000" pitchFamily="2" charset="2"/>
              <a:buChar char="v"/>
            </a:pPr>
            <a:r>
              <a:rPr lang="es-ES" sz="2400" b="1" kern="100" dirty="0">
                <a:effectLst/>
                <a:ea typeface="Aptos" panose="020B0004020202020204" pitchFamily="34" charset="0"/>
                <a:cs typeface="Times New Roman" panose="02020603050405020304" pitchFamily="18" charset="0"/>
              </a:rPr>
              <a:t> Solicitud única:</a:t>
            </a:r>
          </a:p>
          <a:p>
            <a:pPr lvl="1" algn="just">
              <a:lnSpc>
                <a:spcPct val="107000"/>
              </a:lnSpc>
              <a:spcAft>
                <a:spcPts val="800"/>
              </a:spcAft>
              <a:buClr>
                <a:srgbClr val="3965B5"/>
              </a:buClr>
              <a:buFont typeface="Wingdings" panose="05000000000000000000" pitchFamily="2" charset="2"/>
              <a:buChar char="Ø"/>
            </a:pPr>
            <a:r>
              <a:rPr lang="es-ES" sz="2400" b="1" kern="100" dirty="0">
                <a:effectLst/>
                <a:ea typeface="Aptos" panose="020B0004020202020204" pitchFamily="34" charset="0"/>
                <a:cs typeface="Times New Roman" panose="02020603050405020304" pitchFamily="18" charset="0"/>
              </a:rPr>
              <a:t>Campaña 2023: </a:t>
            </a:r>
          </a:p>
          <a:p>
            <a:pPr lvl="2" algn="just">
              <a:lnSpc>
                <a:spcPct val="107000"/>
              </a:lnSpc>
              <a:spcAft>
                <a:spcPts val="800"/>
              </a:spcAft>
              <a:buClr>
                <a:srgbClr val="3965B5"/>
              </a:buClr>
              <a:buFont typeface="Wingdings" panose="05000000000000000000" pitchFamily="2" charset="2"/>
              <a:buChar char="ü"/>
            </a:pPr>
            <a:r>
              <a:rPr lang="es-ES" b="1" kern="100" dirty="0">
                <a:effectLst/>
                <a:ea typeface="Aptos" panose="020B0004020202020204" pitchFamily="34" charset="0"/>
                <a:cs typeface="Times New Roman" panose="02020603050405020304" pitchFamily="18" charset="0"/>
              </a:rPr>
              <a:t>Solicitudes presentadas: 622.400 (-4%)</a:t>
            </a:r>
          </a:p>
          <a:p>
            <a:pPr lvl="2" algn="just">
              <a:lnSpc>
                <a:spcPct val="107000"/>
              </a:lnSpc>
              <a:spcAft>
                <a:spcPts val="800"/>
              </a:spcAft>
              <a:buClr>
                <a:srgbClr val="3965B5"/>
              </a:buClr>
              <a:buFont typeface="Wingdings" panose="05000000000000000000" pitchFamily="2" charset="2"/>
              <a:buChar char="ü"/>
            </a:pPr>
            <a:r>
              <a:rPr lang="es-ES" b="1" kern="100" dirty="0">
                <a:effectLst/>
                <a:ea typeface="Aptos" panose="020B0004020202020204" pitchFamily="34" charset="0"/>
                <a:cs typeface="Times New Roman" panose="02020603050405020304" pitchFamily="18" charset="0"/>
              </a:rPr>
              <a:t>Superficie solicitada: 22,3 millones de hectáreas</a:t>
            </a:r>
          </a:p>
          <a:p>
            <a:pPr lvl="1" algn="just">
              <a:lnSpc>
                <a:spcPct val="107000"/>
              </a:lnSpc>
              <a:spcAft>
                <a:spcPts val="800"/>
              </a:spcAft>
              <a:buClr>
                <a:srgbClr val="3965B5"/>
              </a:buClr>
              <a:buFont typeface="Wingdings" panose="05000000000000000000" pitchFamily="2" charset="2"/>
              <a:buChar char="Ø"/>
            </a:pPr>
            <a:r>
              <a:rPr lang="es-ES" sz="2400" b="1" kern="100" dirty="0">
                <a:ea typeface="Aptos" panose="020B0004020202020204" pitchFamily="34" charset="0"/>
                <a:cs typeface="Times New Roman" panose="02020603050405020304" pitchFamily="18" charset="0"/>
              </a:rPr>
              <a:t>C</a:t>
            </a:r>
            <a:r>
              <a:rPr lang="es-ES" sz="2400" b="1" kern="100" dirty="0">
                <a:effectLst/>
                <a:ea typeface="Aptos" panose="020B0004020202020204" pitchFamily="34" charset="0"/>
                <a:cs typeface="Times New Roman" panose="02020603050405020304" pitchFamily="18" charset="0"/>
              </a:rPr>
              <a:t>ampaña</a:t>
            </a:r>
            <a:r>
              <a:rPr lang="es-ES" sz="2400" kern="100" dirty="0">
                <a:effectLst/>
                <a:ea typeface="Aptos" panose="020B0004020202020204" pitchFamily="34" charset="0"/>
                <a:cs typeface="Times New Roman" panose="02020603050405020304" pitchFamily="18" charset="0"/>
              </a:rPr>
              <a:t> </a:t>
            </a:r>
            <a:r>
              <a:rPr lang="es-ES" sz="2400" b="1" kern="100" dirty="0">
                <a:effectLst/>
                <a:ea typeface="Aptos" panose="020B0004020202020204" pitchFamily="34" charset="0"/>
                <a:cs typeface="Times New Roman" panose="02020603050405020304" pitchFamily="18" charset="0"/>
              </a:rPr>
              <a:t>2024: </a:t>
            </a:r>
            <a:endParaRPr lang="es-ES" b="1" kern="100" dirty="0">
              <a:effectLst/>
              <a:ea typeface="Aptos" panose="020B0004020202020204" pitchFamily="34" charset="0"/>
              <a:cs typeface="Times New Roman" panose="02020603050405020304" pitchFamily="18" charset="0"/>
            </a:endParaRPr>
          </a:p>
          <a:p>
            <a:pPr lvl="2" algn="just">
              <a:lnSpc>
                <a:spcPct val="107000"/>
              </a:lnSpc>
              <a:spcAft>
                <a:spcPts val="800"/>
              </a:spcAft>
              <a:buClr>
                <a:srgbClr val="3965B5"/>
              </a:buClr>
              <a:buFont typeface="Wingdings" panose="05000000000000000000" pitchFamily="2" charset="2"/>
              <a:buChar char="ü"/>
            </a:pPr>
            <a:r>
              <a:rPr lang="es-ES" b="1" kern="100" dirty="0">
                <a:effectLst/>
                <a:ea typeface="Aptos" panose="020B0004020202020204" pitchFamily="34" charset="0"/>
                <a:cs typeface="Times New Roman" panose="02020603050405020304" pitchFamily="18" charset="0"/>
              </a:rPr>
              <a:t>Solicitudes presentadas: 598.151 (-3,9%).</a:t>
            </a:r>
          </a:p>
          <a:p>
            <a:pPr lvl="2" algn="just">
              <a:lnSpc>
                <a:spcPct val="107000"/>
              </a:lnSpc>
              <a:spcAft>
                <a:spcPts val="800"/>
              </a:spcAft>
              <a:buClr>
                <a:srgbClr val="3965B5"/>
              </a:buClr>
              <a:buFont typeface="Wingdings" panose="05000000000000000000" pitchFamily="2" charset="2"/>
              <a:buChar char="ü"/>
            </a:pPr>
            <a:r>
              <a:rPr lang="es-ES" b="1" kern="100" dirty="0">
                <a:effectLst/>
                <a:ea typeface="Aptos" panose="020B0004020202020204" pitchFamily="34" charset="0"/>
                <a:cs typeface="Times New Roman" panose="02020603050405020304" pitchFamily="18" charset="0"/>
              </a:rPr>
              <a:t>Superficie solicitada: 22,2 millones de hectáreas</a:t>
            </a:r>
          </a:p>
          <a:p>
            <a:pPr algn="just"/>
            <a:endParaRPr lang="es-ES" dirty="0"/>
          </a:p>
        </p:txBody>
      </p:sp>
      <p:sp>
        <p:nvSpPr>
          <p:cNvPr id="7" name="Rectángulo: esquinas redondeadas 6">
            <a:extLst>
              <a:ext uri="{FF2B5EF4-FFF2-40B4-BE49-F238E27FC236}">
                <a16:creationId xmlns:a16="http://schemas.microsoft.com/office/drawing/2014/main" id="{F7520576-86B7-82E0-BB3C-0A150528ED04}"/>
              </a:ext>
            </a:extLst>
          </p:cNvPr>
          <p:cNvSpPr/>
          <p:nvPr/>
        </p:nvSpPr>
        <p:spPr>
          <a:xfrm>
            <a:off x="892605" y="5266884"/>
            <a:ext cx="10424760" cy="1006462"/>
          </a:xfrm>
          <a:prstGeom prst="roundRect">
            <a:avLst/>
          </a:prstGeom>
          <a:noFill/>
          <a:ln w="57150">
            <a:solidFill>
              <a:schemeClr val="accent1"/>
            </a:solid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accent5">
                    <a:lumMod val="75000"/>
                  </a:schemeClr>
                </a:solidFill>
                <a:ea typeface="+mj-ea"/>
                <a:cs typeface="+mj-cs"/>
              </a:rPr>
              <a:t>INDICATIVO DEL MANTENIMIENTO DE LA ACTIVIDAD ECONÓMICA Y MEDIOAMBIENTAL QUE DESEMPEÑA EL SECTOR AGRARIO EN ESPAÑA, ASÍ COMO DE SU MAYOR PROFESIONALIZACIÓN.</a:t>
            </a:r>
          </a:p>
        </p:txBody>
      </p:sp>
      <p:pic>
        <p:nvPicPr>
          <p:cNvPr id="4" name="Imagen 3" descr="Texto&#10;&#10;Descripción generada automáticamente">
            <a:extLst>
              <a:ext uri="{FF2B5EF4-FFF2-40B4-BE49-F238E27FC236}">
                <a16:creationId xmlns:a16="http://schemas.microsoft.com/office/drawing/2014/main" id="{D608CC9F-60EA-F5FE-14D6-53901A5D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046" y="240502"/>
            <a:ext cx="1420658" cy="405470"/>
          </a:xfrm>
          <a:prstGeom prst="rect">
            <a:avLst/>
          </a:prstGeom>
        </p:spPr>
      </p:pic>
    </p:spTree>
    <p:extLst>
      <p:ext uri="{BB962C8B-B14F-4D97-AF65-F5344CB8AC3E}">
        <p14:creationId xmlns:p14="http://schemas.microsoft.com/office/powerpoint/2010/main" val="34614571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608C67226092A4FACB80EA71A6F8354" ma:contentTypeVersion="1" ma:contentTypeDescription="Crear nuevo documento." ma:contentTypeScope="" ma:versionID="e424cc05988843c622b7013d97a80d36">
  <xsd:schema xmlns:xsd="http://www.w3.org/2001/XMLSchema" xmlns:xs="http://www.w3.org/2001/XMLSchema" xmlns:p="http://schemas.microsoft.com/office/2006/metadata/properties" xmlns:ns1="http://schemas.microsoft.com/sharepoint/v3" targetNamespace="http://schemas.microsoft.com/office/2006/metadata/properties" ma:root="true" ma:fieldsID="0fa58ab6bdef439119b64b6b50b7ca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276492-B115-4D6C-A86F-A95187A76898}"/>
</file>

<file path=customXml/itemProps2.xml><?xml version="1.0" encoding="utf-8"?>
<ds:datastoreItem xmlns:ds="http://schemas.openxmlformats.org/officeDocument/2006/customXml" ds:itemID="{9DCC25D2-8C0A-481A-99AE-C8D4E8B1B926}">
  <ds:schemaRef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 ds:uri="http://schemas.openxmlformats.org/package/2006/metadata/core-properties"/>
    <ds:schemaRef ds:uri="1eda017f-dfa0-480f-9142-fdfec395950f"/>
    <ds:schemaRef ds:uri="http://www.w3.org/XML/1998/namespace"/>
  </ds:schemaRefs>
</ds:datastoreItem>
</file>

<file path=customXml/itemProps3.xml><?xml version="1.0" encoding="utf-8"?>
<ds:datastoreItem xmlns:ds="http://schemas.openxmlformats.org/officeDocument/2006/customXml" ds:itemID="{04858CCB-8785-46EB-9908-8E4D1CC2A0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3824</TotalTime>
  <Words>4893</Words>
  <Application>Microsoft Office PowerPoint</Application>
  <PresentationFormat>Panorámica</PresentationFormat>
  <Paragraphs>886</Paragraphs>
  <Slides>22</Slides>
  <Notes>22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Aptos</vt:lpstr>
      <vt:lpstr>Arial</vt:lpstr>
      <vt:lpstr>Calibri</vt:lpstr>
      <vt:lpstr>Calibri Light</vt:lpstr>
      <vt:lpstr>Google Sans</vt:lpstr>
      <vt:lpstr>Times New Roman</vt:lpstr>
      <vt:lpstr>Wingdings</vt:lpstr>
      <vt:lpstr>Tema de Office</vt:lpstr>
      <vt:lpstr>Presentación de PowerPoint</vt:lpstr>
      <vt:lpstr>Datos generales sector agrario y ganadero español 2024</vt:lpstr>
      <vt:lpstr>Datos generales sector agrario y ganadero español 2024</vt:lpstr>
      <vt:lpstr>Balance de aplicación del PEPAC (Campañas 2023 y 2024)</vt:lpstr>
      <vt:lpstr>Calendario de pagos de ayudas directas</vt:lpstr>
      <vt:lpstr>Presentación de PowerPoint</vt:lpstr>
      <vt:lpstr>Presentación de PowerPoint</vt:lpstr>
      <vt:lpstr>Presentación de PowerPoint</vt:lpstr>
      <vt:lpstr>IMPACTO ECONÓMICO EN LOS DOS PRIMEROS AÑOS</vt:lpstr>
      <vt:lpstr>IMPACTO SOCIAL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MAPA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García Delgado, Jose Antonio</dc:creator>
  <cp:lastModifiedBy>Sotelo Arcos, Alfredo</cp:lastModifiedBy>
  <cp:revision>89</cp:revision>
  <cp:lastPrinted>2025-03-24T09:54:18Z</cp:lastPrinted>
  <dcterms:created xsi:type="dcterms:W3CDTF">2023-09-14T07:58:41Z</dcterms:created>
  <dcterms:modified xsi:type="dcterms:W3CDTF">2025-03-27T09:42:48Z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0x0101005608C67226092A4FACB80EA71A6F8354</vt:lpwstr>
  </property>
</Properties>
</file>